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1"/>
  </p:notesMasterIdLst>
  <p:sldIdLst>
    <p:sldId id="256" r:id="rId2"/>
    <p:sldId id="258" r:id="rId3"/>
    <p:sldId id="361" r:id="rId4"/>
    <p:sldId id="259" r:id="rId5"/>
    <p:sldId id="261" r:id="rId6"/>
    <p:sldId id="283" r:id="rId7"/>
    <p:sldId id="290" r:id="rId8"/>
    <p:sldId id="295" r:id="rId9"/>
    <p:sldId id="326" r:id="rId10"/>
    <p:sldId id="332" r:id="rId11"/>
    <p:sldId id="325" r:id="rId12"/>
    <p:sldId id="334" r:id="rId13"/>
    <p:sldId id="260" r:id="rId14"/>
    <p:sldId id="296" r:id="rId15"/>
    <p:sldId id="335" r:id="rId16"/>
    <p:sldId id="327" r:id="rId17"/>
    <p:sldId id="336" r:id="rId18"/>
    <p:sldId id="337" r:id="rId19"/>
    <p:sldId id="338" r:id="rId20"/>
    <p:sldId id="355" r:id="rId21"/>
    <p:sldId id="339" r:id="rId22"/>
    <p:sldId id="340" r:id="rId23"/>
    <p:sldId id="341" r:id="rId24"/>
    <p:sldId id="342" r:id="rId25"/>
    <p:sldId id="344" r:id="rId26"/>
    <p:sldId id="330" r:id="rId27"/>
    <p:sldId id="345" r:id="rId28"/>
    <p:sldId id="346" r:id="rId29"/>
    <p:sldId id="347" r:id="rId30"/>
    <p:sldId id="348" r:id="rId31"/>
    <p:sldId id="350" r:id="rId32"/>
    <p:sldId id="331" r:id="rId33"/>
    <p:sldId id="351" r:id="rId34"/>
    <p:sldId id="352" r:id="rId35"/>
    <p:sldId id="353" r:id="rId36"/>
    <p:sldId id="329" r:id="rId37"/>
    <p:sldId id="354" r:id="rId38"/>
    <p:sldId id="297" r:id="rId39"/>
    <p:sldId id="299" r:id="rId40"/>
    <p:sldId id="298" r:id="rId41"/>
    <p:sldId id="306" r:id="rId42"/>
    <p:sldId id="307" r:id="rId43"/>
    <p:sldId id="309" r:id="rId44"/>
    <p:sldId id="366" r:id="rId45"/>
    <p:sldId id="367" r:id="rId46"/>
    <p:sldId id="368" r:id="rId47"/>
    <p:sldId id="369" r:id="rId48"/>
    <p:sldId id="370" r:id="rId49"/>
    <p:sldId id="302" r:id="rId50"/>
    <p:sldId id="328" r:id="rId51"/>
    <p:sldId id="304" r:id="rId52"/>
    <p:sldId id="324" r:id="rId53"/>
    <p:sldId id="300" r:id="rId54"/>
    <p:sldId id="310" r:id="rId55"/>
    <p:sldId id="311" r:id="rId56"/>
    <p:sldId id="356" r:id="rId57"/>
    <p:sldId id="357" r:id="rId58"/>
    <p:sldId id="358" r:id="rId59"/>
    <p:sldId id="359" r:id="rId60"/>
    <p:sldId id="363" r:id="rId61"/>
    <p:sldId id="364" r:id="rId62"/>
    <p:sldId id="365" r:id="rId63"/>
    <p:sldId id="312" r:id="rId64"/>
    <p:sldId id="313" r:id="rId65"/>
    <p:sldId id="362" r:id="rId66"/>
    <p:sldId id="378" r:id="rId67"/>
    <p:sldId id="377" r:id="rId68"/>
    <p:sldId id="379" r:id="rId69"/>
    <p:sldId id="380" r:id="rId70"/>
    <p:sldId id="381" r:id="rId71"/>
    <p:sldId id="382" r:id="rId72"/>
    <p:sldId id="314" r:id="rId73"/>
    <p:sldId id="315" r:id="rId74"/>
    <p:sldId id="371" r:id="rId75"/>
    <p:sldId id="372" r:id="rId76"/>
    <p:sldId id="373" r:id="rId77"/>
    <p:sldId id="374" r:id="rId78"/>
    <p:sldId id="375" r:id="rId79"/>
    <p:sldId id="376" r:id="rId80"/>
    <p:sldId id="316" r:id="rId81"/>
    <p:sldId id="317" r:id="rId82"/>
    <p:sldId id="318" r:id="rId83"/>
    <p:sldId id="319" r:id="rId84"/>
    <p:sldId id="320" r:id="rId85"/>
    <p:sldId id="321" r:id="rId86"/>
    <p:sldId id="322" r:id="rId87"/>
    <p:sldId id="323" r:id="rId88"/>
    <p:sldId id="305" r:id="rId89"/>
    <p:sldId id="278" r:id="rId90"/>
  </p:sldIdLst>
  <p:sldSz cx="9144000" cy="5143500" type="screen16x9"/>
  <p:notesSz cx="6858000" cy="9144000"/>
  <p:embeddedFontLst>
    <p:embeddedFont>
      <p:font typeface="Calibri" panose="020F0502020204030204" pitchFamily="34" charset="0"/>
      <p:regular r:id="rId92"/>
      <p:bold r:id="rId93"/>
      <p:italic r:id="rId94"/>
      <p:boldItalic r:id="rId95"/>
    </p:embeddedFont>
    <p:embeddedFont>
      <p:font typeface="Dosis" panose="020B0604020202020204" charset="0"/>
      <p:regular r:id="rId96"/>
      <p:bold r:id="rId97"/>
    </p:embeddedFont>
    <p:embeddedFont>
      <p:font typeface="Dosis ExtraLight" panose="020B0604020202020204" charset="0"/>
      <p:regular r:id="rId98"/>
      <p:bold r:id="rId99"/>
    </p:embeddedFont>
    <p:embeddedFont>
      <p:font typeface="Titillium Web" panose="020B0604020202020204" charset="0"/>
      <p:regular r:id="rId100"/>
      <p:bold r:id="rId101"/>
      <p:italic r:id="rId102"/>
      <p:boldItalic r:id="rId103"/>
    </p:embeddedFont>
    <p:embeddedFont>
      <p:font typeface="Titillium Web Light" panose="020B060402020202020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90" autoAdjust="0"/>
  </p:normalViewPr>
  <p:slideViewPr>
    <p:cSldViewPr snapToGrid="0">
      <p:cViewPr>
        <p:scale>
          <a:sx n="150" d="100"/>
          <a:sy n="150" d="100"/>
        </p:scale>
        <p:origin x="137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Begriff "Refactoring" wird oft locker verwendet, aber Autor verwendet ihn präziser</a:t>
            </a:r>
          </a:p>
          <a:p>
            <a:r>
              <a:rPr lang="de-DE" dirty="0"/>
              <a:t>Nomen-Definition: Strukturänderung von Software, um sie verständlicher und modifizierbarer zu machen, ohne das beobachtbare Verhalten zu ändern</a:t>
            </a:r>
          </a:p>
          <a:p>
            <a:r>
              <a:rPr lang="de-DE" dirty="0"/>
              <a:t>Verben-Definition: Software umstrukturieren durch eine Reihe von </a:t>
            </a:r>
            <a:r>
              <a:rPr lang="de-DE" dirty="0" err="1"/>
              <a:t>Refactorings</a:t>
            </a:r>
            <a:r>
              <a:rPr lang="de-DE" dirty="0"/>
              <a:t>, ohne das beobachtbare Verhalten zu ändern</a:t>
            </a:r>
          </a:p>
          <a:p>
            <a:r>
              <a:rPr lang="de-DE" dirty="0"/>
              <a:t>Refactoring als Prozess von kleinen, Verhalten-erhaltenden Schritten beschrieben</a:t>
            </a:r>
          </a:p>
          <a:p>
            <a:r>
              <a:rPr lang="de-DE" dirty="0"/>
              <a:t>Unterschied zwischen Refactoring und genereller Code-Bereinigung hervorgehoben</a:t>
            </a:r>
          </a:p>
          <a:p>
            <a:r>
              <a:rPr lang="de-DE" dirty="0"/>
              <a:t>Begriff "Restrukturierung" als allgemeinerer Begriff für Umorganisation oder Bereinigung des Code verwendet</a:t>
            </a:r>
          </a:p>
          <a:p>
            <a:r>
              <a:rPr lang="de-DE" dirty="0"/>
              <a:t>Kleine Schritte beim Refactoring ermöglichen schnelles Fortschreiten und minimieren Debugging-Zeit</a:t>
            </a:r>
          </a:p>
          <a:p>
            <a:r>
              <a:rPr lang="de-DE" dirty="0"/>
              <a:t>"Beobachtbares Verhalten" als lockere Bezeichnung für die Gesamtfunktionalität des Codes definiert</a:t>
            </a:r>
          </a:p>
          <a:p>
            <a:r>
              <a:rPr lang="de-DE" dirty="0"/>
              <a:t>Refactoring im Vergleich zur Performance-Optimierung: ähnliche Code-Manipulationen, aber unterschiedliche Zwecke (Verständlichkeit und Modifizierbarkeit vs. Performance-Verbesserung)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932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4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60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791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64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Ohne Refactoring verfällt die interne Struktur (Architektur) von Software.</a:t>
            </a:r>
          </a:p>
          <a:p>
            <a:r>
              <a:rPr lang="de-DE" dirty="0"/>
              <a:t>Bei kurzfristigen Änderungen am Code ohne vollständiges Verständnis der Architektur geht die Struktur verloren.</a:t>
            </a:r>
          </a:p>
          <a:p>
            <a:r>
              <a:rPr lang="de-DE" dirty="0"/>
              <a:t>Verlust der Struktur hat kumulative Effekte: Schwerer zu erkennendes Design führt zu schnellerem Verfall.</a:t>
            </a:r>
          </a:p>
          <a:p>
            <a:r>
              <a:rPr lang="de-DE" dirty="0"/>
              <a:t>Regelmäßiges Refactoring hilft, den Code in Form zu halten.</a:t>
            </a:r>
          </a:p>
          <a:p>
            <a:r>
              <a:rPr lang="de-DE" dirty="0"/>
              <a:t>Schlecht gestalteter Code benötigt oft mehr Code für dieselben Aufgaben, aufgrund von Duplikationen.</a:t>
            </a:r>
          </a:p>
          <a:p>
            <a:r>
              <a:rPr lang="de-DE" dirty="0"/>
              <a:t>Reduzierung von Duplikationen verbessert das Design und erleichtert die Modifikation des Codes.</a:t>
            </a:r>
          </a:p>
          <a:p>
            <a:r>
              <a:rPr lang="de-DE" dirty="0"/>
              <a:t>Weniger Code bedeutet nicht unbedingt eine schnellere Ausführung, aber erleichtert die Modifikation und das Verständnis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84938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042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9281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154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Die Design-Ausdauer-Hypothese besagt, dass eine gute interne Gestaltung die Leistungsfähigkeit der Software erhöht und langfristig zu schnellerer Entwicklung führt.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38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Wenn du etwas zum ersten Mal tust, tust du es einfach. </a:t>
            </a:r>
          </a:p>
          <a:p>
            <a:pPr marL="0" lvl="0" indent="0" algn="l" rtl="0">
              <a:spcBef>
                <a:spcPts val="0"/>
              </a:spcBef>
              <a:spcAft>
                <a:spcPts val="0"/>
              </a:spcAft>
              <a:buNone/>
            </a:pPr>
            <a:r>
              <a:rPr lang="de-DE" dirty="0"/>
              <a:t>Beim zweiten Mal, wenn du etwas Ähnliches tust, zuckst du wegen der Duplizierung, aber man macht es trotzdem noch einmal. </a:t>
            </a:r>
          </a:p>
          <a:p>
            <a:pPr marL="0" lvl="0" indent="0" algn="l" rtl="0">
              <a:spcBef>
                <a:spcPts val="0"/>
              </a:spcBef>
              <a:spcAft>
                <a:spcPts val="0"/>
              </a:spcAft>
              <a:buNone/>
            </a:pPr>
            <a:r>
              <a:rPr lang="de-DE" dirty="0"/>
              <a:t>Beim dritten Mal, wenn man etwas Ähnliches macht, </a:t>
            </a:r>
            <a:r>
              <a:rPr lang="de-DE" dirty="0" err="1"/>
              <a:t>refaktorisiert</a:t>
            </a:r>
            <a:r>
              <a:rPr lang="de-DE" dirty="0"/>
              <a:t> man.</a:t>
            </a:r>
          </a:p>
          <a:p>
            <a:pPr marL="0" lvl="0" indent="0" algn="l" rtl="0">
              <a:spcBef>
                <a:spcPts val="0"/>
              </a:spcBef>
              <a:spcAft>
                <a:spcPts val="0"/>
              </a:spcAft>
              <a:buNone/>
            </a:pPr>
            <a:r>
              <a:rPr lang="de-DE" dirty="0"/>
              <a:t>Oder für diejenigen, die Baseball mögen: Drei Strikes, dann wird umstrukturiert.</a:t>
            </a:r>
            <a:endParaRPr dirty="0"/>
          </a:p>
        </p:txBody>
      </p:sp>
    </p:spTree>
    <p:extLst>
      <p:ext uri="{BB962C8B-B14F-4D97-AF65-F5344CB8AC3E}">
        <p14:creationId xmlns:p14="http://schemas.microsoft.com/office/powerpoint/2010/main" val="140542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beste Zeit zum Refactoring ist kurz vor dem Hinzufügen einer neuen Funktion zum Code</a:t>
            </a:r>
          </a:p>
          <a:p>
            <a:r>
              <a:rPr lang="de-DE" sz="1100" dirty="0"/>
              <a:t>Durch Refactoring kann ich vorhandenen Code strukturieren, um zukünftige Arbeit zu erleichtern</a:t>
            </a:r>
          </a:p>
          <a:p>
            <a:r>
              <a:rPr lang="de-DE" sz="1100" dirty="0"/>
              <a:t>Refactoring hilft, Duplikationen zu vermeiden und die Wartbarkeit des Codes zu verbessern</a:t>
            </a:r>
          </a:p>
          <a:p>
            <a:r>
              <a:rPr lang="de-DE" sz="1100" dirty="0"/>
              <a:t>Ähnlich verhält es sich bei der Fehlerbehebung: Refactoring vereinfacht oft die Lösung und reduziert die Wahrscheinlichkeit zukünftiger Fehler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4197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Bevor ich Code ändere, muss ich verstehen, was er tut</a:t>
            </a:r>
          </a:p>
          <a:p>
            <a:r>
              <a:rPr lang="de-DE" sz="1100" dirty="0"/>
              <a:t>Refactoring hilft, das Verständnis des Codes sofort offensichtlich zu machen</a:t>
            </a:r>
          </a:p>
          <a:p>
            <a:r>
              <a:rPr lang="de-DE" sz="1100" dirty="0"/>
              <a:t>Durch Refactoring wird das Verständnis vom Kopf in den Code übertragen und bleibt so länger erhalten</a:t>
            </a:r>
          </a:p>
          <a:p>
            <a:r>
              <a:rPr lang="de-DE" sz="1100" dirty="0"/>
              <a:t>Frühes Refactoring von Details ermöglicht mir, Designaspekte zu erkennen, die ich sonst übersehen hätte</a:t>
            </a:r>
          </a:p>
          <a:p>
            <a:r>
              <a:rPr lang="de-DE" sz="1100" dirty="0"/>
              <a:t>Refactoring führt zu einem tieferen Verständnis des Codes und zeigt verborgene Möglichkeiten auf</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8512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Bei der Verständnis-</a:t>
            </a:r>
            <a:r>
              <a:rPr lang="de-DE" sz="1100" dirty="0" err="1"/>
              <a:t>Refaktorisierung</a:t>
            </a:r>
            <a:r>
              <a:rPr lang="de-DE" sz="1100" dirty="0"/>
              <a:t> erkenne ich, dass der Code schlecht geschrieben ist.</a:t>
            </a:r>
          </a:p>
          <a:p>
            <a:r>
              <a:rPr lang="de-DE" sz="1100" dirty="0"/>
              <a:t>Unnötig komplexe Logik oder fast identische Funktionen können durch eine </a:t>
            </a:r>
            <a:r>
              <a:rPr lang="de-DE" sz="1100" dirty="0" err="1"/>
              <a:t>parameterisierte</a:t>
            </a:r>
            <a:r>
              <a:rPr lang="de-DE" sz="1100" dirty="0"/>
              <a:t> Funktion ersetzt werden.</a:t>
            </a:r>
          </a:p>
          <a:p>
            <a:r>
              <a:rPr lang="de-DE" sz="1100" dirty="0"/>
              <a:t>Es besteht ein Trade-off zwischen der sofortigen Behebung und der Aufrechterhaltung des Arbeitsflusses.</a:t>
            </a:r>
          </a:p>
          <a:p>
            <a:r>
              <a:rPr lang="de-DE" sz="1100" dirty="0"/>
              <a:t>Wenn möglich, verbessere ich den Code sofort. Andernfalls mache ich eine Notiz und behebe es später.</a:t>
            </a:r>
          </a:p>
          <a:p>
            <a:r>
              <a:rPr lang="de-DE" sz="1100" dirty="0"/>
              <a:t>Selbst kleine Verbesserungen tragen langfristig zur Codequalität bei und brechen den Code nicht.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516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Refactoring ist Teil des Programmierens, erfolgt opportunistisch</a:t>
            </a:r>
          </a:p>
          <a:p>
            <a:r>
              <a:rPr lang="de-DE" sz="1100" dirty="0"/>
              <a:t>Guter Code erfordert kontinuierliches Refactoring, nicht nur Fehlerkorrekturen</a:t>
            </a:r>
          </a:p>
          <a:p>
            <a:r>
              <a:rPr lang="de-DE" sz="1100" dirty="0"/>
              <a:t>Sauberer Code erleichtert Anpassungen für neue Funktionen</a:t>
            </a:r>
          </a:p>
          <a:p>
            <a:r>
              <a:rPr lang="de-DE" sz="1100" dirty="0"/>
              <a:t>Softwareentwicklung ist iterativ, der Code wird kontinuierlich angepasst</a:t>
            </a:r>
          </a:p>
          <a:p>
            <a:r>
              <a:rPr lang="de-DE" sz="1100" dirty="0"/>
              <a:t>Geplantes Refactoring ist manchmal notwendig, meistens jedoch integriert in die tägliche Arbeit</a:t>
            </a:r>
          </a:p>
          <a:p>
            <a:r>
              <a:rPr lang="de-DE" sz="1100" dirty="0"/>
              <a:t>Trennung von Refactoring und neuen Funktionen im Versionskontrollsystem ist umstritten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2327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8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Die meisten Refactoring-Aufgaben dauern nur wenige Minuten bis Stunden.</a:t>
            </a:r>
          </a:p>
          <a:p>
            <a:r>
              <a:rPr lang="de-DE" sz="1100" dirty="0"/>
              <a:t>Größere Refactoring-Aufwände können Wochen dauern, wie z.B. das Ersetzen einer Bibliothek oder das Aufräumen von Abhängigkeiten.</a:t>
            </a:r>
          </a:p>
          <a:p>
            <a:r>
              <a:rPr lang="de-DE" sz="1100" dirty="0"/>
              <a:t>Teams sollten ungern dediziertes Refactoring durchführen. Es ist oft effektiver, das Problem über mehrere Wochen hinweg schrittweise anzugehen.</a:t>
            </a:r>
          </a:p>
          <a:p>
            <a:r>
              <a:rPr lang="de-DE" sz="1100" dirty="0"/>
              <a:t>Kleine Schritte im Refactoring-Prozess ermöglichen es, das System schrittweise zu verbessern, ohne es zu brechen.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de-DE"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de-DE" sz="1100" dirty="0"/>
              <a:t>Eine nützliche Strategie ist es, neue Abstraktionen einzuführen, um schrittweise Änderungen vorzunehmen, z.B. bei der Umstellung von Bibliotheken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3314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sz="1100" dirty="0"/>
              <a:t>Regelmäßige Code-Reviews sind essentiell für Wissenstransfer und klaren Code.</a:t>
            </a:r>
          </a:p>
          <a:p>
            <a:r>
              <a:rPr lang="de-DE" sz="1100" dirty="0"/>
              <a:t>Code-Reviews ermöglichen erfahrenen Entwicklern, ihr Wissen an weniger Erfahrene weiterzugeben.</a:t>
            </a:r>
          </a:p>
          <a:p>
            <a:r>
              <a:rPr lang="de-DE" sz="1100" dirty="0"/>
              <a:t>Refactoring hilft beim Überprüfen von Code, indem es die Umsetzung von Vorschlägen erleichtert und konkretere Ergebnisse liefert.</a:t>
            </a:r>
          </a:p>
          <a:p>
            <a:r>
              <a:rPr lang="de-DE" sz="1100" dirty="0"/>
              <a:t>Die Einbindung von Refactoring in Code-Reviews hängt von der Art der Überprüfung ab, aber direkte Zusammenarbeit zwischen Autor und Reviewer ist oft effektiver als isolierte Begutachtung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782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Refactoring kann für Manager eine Herausforderung sein, da es oft als Fehlerkorrektur oder unproduktive Arbeit angesehen wird.</a:t>
            </a:r>
          </a:p>
          <a:p>
            <a:pPr marL="0" lvl="0" indent="0" algn="l" rtl="0">
              <a:spcBef>
                <a:spcPts val="0"/>
              </a:spcBef>
              <a:spcAft>
                <a:spcPts val="0"/>
              </a:spcAft>
              <a:buNone/>
            </a:pPr>
            <a:r>
              <a:rPr lang="de-DE" dirty="0"/>
              <a:t>Für technisch versierte Manager, die die Design-Ausdauer-Hypothese verstehen, ist Refactoring leicht zu rechtfertigen und sollte regelmäßig gefördert werden.</a:t>
            </a:r>
          </a:p>
          <a:p>
            <a:pPr marL="0" lvl="0" indent="0" algn="l" rtl="0">
              <a:spcBef>
                <a:spcPts val="0"/>
              </a:spcBef>
              <a:spcAft>
                <a:spcPts val="0"/>
              </a:spcAft>
              <a:buNone/>
            </a:pPr>
            <a:r>
              <a:rPr lang="de-DE" dirty="0"/>
              <a:t>Bei Managern ohne technisches Verständnis kann es besser sein, Refactoring nicht explizit zu erwähnen, sondern es als integralen Bestandteil des effektiven Softwareentwicklungsprozesses zu betrachten.</a:t>
            </a:r>
          </a:p>
          <a:p>
            <a:pPr marL="0" lvl="0" indent="0" algn="l" rtl="0">
              <a:spcBef>
                <a:spcPts val="0"/>
              </a:spcBef>
              <a:spcAft>
                <a:spcPts val="0"/>
              </a:spcAft>
              <a:buNone/>
            </a:pPr>
            <a:r>
              <a:rPr lang="de-DE" dirty="0"/>
              <a:t>Letztendlich ist es die Aufgabe von Softwareentwicklern, effektive Software schnell zu entwickeln, und Refactoring ist oft ein wesentlicher Bestandteil dieses Prozesses.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105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69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Es gibt Fälle, in denen Refactoring nicht sinnvoll ist.</a:t>
            </a:r>
          </a:p>
          <a:p>
            <a:pPr marL="0" lvl="0" indent="0" algn="l" rtl="0">
              <a:spcBef>
                <a:spcPts val="0"/>
              </a:spcBef>
              <a:spcAft>
                <a:spcPts val="0"/>
              </a:spcAft>
              <a:buNone/>
            </a:pPr>
            <a:r>
              <a:rPr lang="de-DE" dirty="0"/>
              <a:t>Wenn ich auf unordentlichen Code stoße, den ich nicht ändern muss, kann es sein, dass ein Refactoring nicht notwendig ist.</a:t>
            </a:r>
          </a:p>
          <a:p>
            <a:pPr marL="0" lvl="0" indent="0" algn="l" rtl="0">
              <a:spcBef>
                <a:spcPts val="0"/>
              </a:spcBef>
              <a:spcAft>
                <a:spcPts val="0"/>
              </a:spcAft>
              <a:buNone/>
            </a:pPr>
            <a:r>
              <a:rPr lang="de-DE" dirty="0"/>
              <a:t>Es gibt Situationen, in denen es einfacher ist, den Code neu zu schreiben als zu </a:t>
            </a:r>
            <a:r>
              <a:rPr lang="de-DE" dirty="0" err="1"/>
              <a:t>refaktorisieren</a:t>
            </a:r>
            <a:r>
              <a:rPr lang="de-DE" dirty="0"/>
              <a:t>.</a:t>
            </a:r>
          </a:p>
          <a:p>
            <a:pPr marL="0" lvl="0" indent="0" algn="l" rtl="0">
              <a:spcBef>
                <a:spcPts val="0"/>
              </a:spcBef>
              <a:spcAft>
                <a:spcPts val="0"/>
              </a:spcAft>
              <a:buNone/>
            </a:pPr>
            <a:r>
              <a:rPr lang="de-DE" dirty="0"/>
              <a:t>Die Entscheidung zwischen Refactoring und Neuschreiben erfordert Urteilsvermögen und Erfahrung und lässt sich nicht einfach zusammenfassen</a:t>
            </a:r>
            <a:endParaRPr dirty="0"/>
          </a:p>
        </p:txBody>
      </p:sp>
    </p:spTree>
    <p:extLst>
      <p:ext uri="{BB962C8B-B14F-4D97-AF65-F5344CB8AC3E}">
        <p14:creationId xmlns:p14="http://schemas.microsoft.com/office/powerpoint/2010/main" val="2034276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Refactoring dient dazu, die Programmierung zu beschleunigen und mehr Wert mit weniger Aufwand zu schaffen.</a:t>
            </a:r>
          </a:p>
          <a:p>
            <a:pPr marL="0" lvl="0" indent="0" algn="l" rtl="0">
              <a:spcBef>
                <a:spcPts val="0"/>
              </a:spcBef>
              <a:spcAft>
                <a:spcPts val="0"/>
              </a:spcAft>
              <a:buNone/>
            </a:pPr>
            <a:r>
              <a:rPr lang="de-DE" dirty="0"/>
              <a:t>Die Wahrnehmung von Refactoring als Verlangsamung des Entwicklungsprozesses ist weit verbreitet und eine große Hürde für ausreichendes Refactoring.</a:t>
            </a:r>
          </a:p>
          <a:p>
            <a:pPr marL="0" lvl="0" indent="0" algn="l" rtl="0">
              <a:spcBef>
                <a:spcPts val="0"/>
              </a:spcBef>
              <a:spcAft>
                <a:spcPts val="0"/>
              </a:spcAft>
              <a:buNone/>
            </a:pPr>
            <a:r>
              <a:rPr lang="de-DE" dirty="0"/>
              <a:t>Die Entscheidung, ob und wann Refactoring durchgeführt wird, erfordert professionelle Urteilsfähigkeit und Erfahrung.</a:t>
            </a:r>
          </a:p>
          <a:p>
            <a:pPr marL="0" lvl="0" indent="0" algn="l" rtl="0">
              <a:spcBef>
                <a:spcPts val="0"/>
              </a:spcBef>
              <a:spcAft>
                <a:spcPts val="0"/>
              </a:spcAft>
              <a:buNone/>
            </a:pPr>
            <a:r>
              <a:rPr lang="de-DE" dirty="0"/>
              <a:t>Es ist wichtig, den wirtschaftlichen Nutzen von Refactoring zu betonen, da dies der Hauptantrieb für diese Praxis ist.</a:t>
            </a:r>
          </a:p>
          <a:p>
            <a:pPr marL="0" lvl="0" indent="0" algn="l" rtl="0">
              <a:spcBef>
                <a:spcPts val="0"/>
              </a:spcBef>
              <a:spcAft>
                <a:spcPts val="0"/>
              </a:spcAft>
              <a:buNone/>
            </a:pPr>
            <a:r>
              <a:rPr lang="de-DE" dirty="0"/>
              <a:t>Manager und Entwickler sollten sich bewusst sein, dass zu wenig Refactoring oft problematischer ist als zu viel, und sich gemeinsam darauf konzentrieren, die wirtschaftlichen Vorteile von Refactoring zu verstehen und zu nutzen.</a:t>
            </a:r>
            <a:endParaRPr dirty="0"/>
          </a:p>
        </p:txBody>
      </p:sp>
    </p:spTree>
    <p:extLst>
      <p:ext uri="{BB962C8B-B14F-4D97-AF65-F5344CB8AC3E}">
        <p14:creationId xmlns:p14="http://schemas.microsoft.com/office/powerpoint/2010/main" val="2874704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110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Viele </a:t>
            </a:r>
            <a:r>
              <a:rPr lang="de-DE" dirty="0" err="1"/>
              <a:t>Refactorings</a:t>
            </a:r>
            <a:r>
              <a:rPr lang="de-DE" dirty="0"/>
              <a:t> betreffen nicht nur die internen Strukturen eines Moduls, sondern auch dessen Beziehungen zu anderen Teilen des Systems.</a:t>
            </a:r>
          </a:p>
          <a:p>
            <a:r>
              <a:rPr lang="de-DE" dirty="0"/>
              <a:t>Code-Eigentumsgrenzen können </a:t>
            </a:r>
            <a:r>
              <a:rPr lang="de-DE" dirty="0" err="1"/>
              <a:t>Refactorings</a:t>
            </a:r>
            <a:r>
              <a:rPr lang="de-DE" dirty="0"/>
              <a:t> behindern, da Änderungen an der Schnittstelle das Verhalten von Clients beeinflussen können.</a:t>
            </a:r>
          </a:p>
          <a:p>
            <a:r>
              <a:rPr lang="de-DE" dirty="0"/>
              <a:t>Ich empfehle gegen eine feinkörnige, starke Code-Eigentümerschaft, da dies die Flexibilität im Refactoring einschränken kann.</a:t>
            </a:r>
          </a:p>
          <a:p>
            <a:r>
              <a:rPr lang="de-DE" dirty="0"/>
              <a:t>Eine mehr permissive Eigentumsregelung ermöglicht es Teams, gemeinsam an Code zu arbeiten und erleichtert den Übergang zwischen verschiedenen Teams.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0336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Das Arbeiten auf separaten </a:t>
            </a:r>
            <a:r>
              <a:rPr lang="de-DE" dirty="0" err="1"/>
              <a:t>Branches</a:t>
            </a:r>
            <a:r>
              <a:rPr lang="de-DE" dirty="0"/>
              <a:t> ermöglicht es Teammitgliedern, an isolierten Funktionen zu arbeiten, bevor sie in den Hauptcode integriert werden.</a:t>
            </a:r>
          </a:p>
          <a:p>
            <a:r>
              <a:rPr lang="de-DE" dirty="0"/>
              <a:t>Während Feature-</a:t>
            </a:r>
            <a:r>
              <a:rPr lang="de-DE" dirty="0" err="1"/>
              <a:t>Branches</a:t>
            </a:r>
            <a:r>
              <a:rPr lang="de-DE" dirty="0"/>
              <a:t> die Hauptentwicklungslinie sauber halten und eine klare Versionshistorie bieten, können sie die Integration mit dem Hauptcode erschweren.</a:t>
            </a:r>
          </a:p>
          <a:p>
            <a:r>
              <a:rPr lang="de-DE" dirty="0"/>
              <a:t>Längere Feature-</a:t>
            </a:r>
            <a:r>
              <a:rPr lang="de-DE" dirty="0" err="1"/>
              <a:t>Branches</a:t>
            </a:r>
            <a:r>
              <a:rPr lang="de-DE" dirty="0"/>
              <a:t> erhöhen die Komplexität der Integration und erschweren Refactoring.</a:t>
            </a:r>
          </a:p>
          <a:p>
            <a:r>
              <a:rPr lang="de-DE" dirty="0" err="1"/>
              <a:t>Continuous</a:t>
            </a:r>
            <a:r>
              <a:rPr lang="de-DE" dirty="0"/>
              <a:t> Integration (CI) oder Trunk-</a:t>
            </a:r>
            <a:r>
              <a:rPr lang="de-DE" dirty="0" err="1"/>
              <a:t>Based</a:t>
            </a:r>
            <a:r>
              <a:rPr lang="de-DE" dirty="0"/>
              <a:t> Development kann die Komplexität von </a:t>
            </a:r>
            <a:r>
              <a:rPr lang="de-DE" dirty="0" err="1"/>
              <a:t>Merges</a:t>
            </a:r>
            <a:r>
              <a:rPr lang="de-DE" dirty="0"/>
              <a:t> reduzieren und ist besser mit Refactoring kompatibel.</a:t>
            </a:r>
          </a:p>
          <a:p>
            <a:r>
              <a:rPr lang="de-DE" dirty="0"/>
              <a:t>Trotzdem sollten Feature-</a:t>
            </a:r>
            <a:r>
              <a:rPr lang="de-DE" dirty="0" err="1"/>
              <a:t>Branches</a:t>
            </a:r>
            <a:r>
              <a:rPr lang="de-DE" dirty="0"/>
              <a:t> nicht komplett vermieden werden, aber ihre Nutzung sollte auf kurze Zeiträume begrenzt werden, um die Integration zu erleichtern und Refactoring zu unterstützen.</a:t>
            </a:r>
          </a:p>
        </p:txBody>
      </p:sp>
    </p:spTree>
    <p:extLst>
      <p:ext uri="{BB962C8B-B14F-4D97-AF65-F5344CB8AC3E}">
        <p14:creationId xmlns:p14="http://schemas.microsoft.com/office/powerpoint/2010/main" val="921503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Eine der wichtigsten Eigenschaften des </a:t>
            </a:r>
            <a:r>
              <a:rPr lang="de-DE" dirty="0" err="1"/>
              <a:t>Refactorings</a:t>
            </a:r>
            <a:r>
              <a:rPr lang="de-DE" dirty="0"/>
              <a:t> ist, dass es das beobachtbare Verhalten des Programms nicht verändert.</a:t>
            </a:r>
          </a:p>
          <a:p>
            <a:r>
              <a:rPr lang="de-DE" dirty="0"/>
              <a:t>Fehler beim Refactoring sind kein Problem, solange sie schnell erkannt werden. Da jedes Refactoring eine kleine Änderung ist, ist es einfach, den Fehler zu finden und gegebenenfalls zur letzten funktionierenden Version zurückzukehren.</a:t>
            </a:r>
          </a:p>
          <a:p>
            <a:r>
              <a:rPr lang="de-DE" dirty="0"/>
              <a:t>Um Fehler schnell zu erkennen, ist ein umfassendes und schnell ausführbares Testsuite erforderlich, idealerweise als selbsttestender Code.</a:t>
            </a:r>
          </a:p>
          <a:p>
            <a:r>
              <a:rPr lang="de-DE" dirty="0"/>
              <a:t>Selbsttestender Code ermöglicht nicht nur das Refactoring, sondern macht auch das Hinzufügen neuer Funktionen sicherer, da eingeführte Fehler schnell gefunden werden können.</a:t>
            </a:r>
          </a:p>
          <a:p>
            <a:r>
              <a:rPr lang="de-DE" dirty="0"/>
              <a:t>Alternativ kann ein Umfeld mit automatisierten </a:t>
            </a:r>
            <a:r>
              <a:rPr lang="de-DE" dirty="0" err="1"/>
              <a:t>Refactorings</a:t>
            </a:r>
            <a:r>
              <a:rPr lang="de-DE" dirty="0"/>
              <a:t> verwendet werden, die als sicher gelten, um </a:t>
            </a:r>
            <a:r>
              <a:rPr lang="de-DE" dirty="0" err="1"/>
              <a:t>Refactorings</a:t>
            </a:r>
            <a:r>
              <a:rPr lang="de-DE" dirty="0"/>
              <a:t> durchzuführen, ohne die Tests manuell auszuführen.</a:t>
            </a:r>
          </a:p>
          <a:p>
            <a:r>
              <a:rPr lang="de-DE" dirty="0"/>
              <a:t>Einige Teams verwenden eine begrenzte Reihe von sicher automatisierten </a:t>
            </a:r>
            <a:r>
              <a:rPr lang="de-DE" dirty="0" err="1"/>
              <a:t>Refactorings</a:t>
            </a:r>
            <a:r>
              <a:rPr lang="de-DE" dirty="0"/>
              <a:t>, um sicherzustellen, dass Änderungen keine Fehler verursachen.</a:t>
            </a:r>
          </a:p>
          <a:p>
            <a:r>
              <a:rPr lang="de-DE" dirty="0"/>
              <a:t>Selbsttestender Code ist eng mit </a:t>
            </a:r>
            <a:r>
              <a:rPr lang="de-DE" dirty="0" err="1"/>
              <a:t>Continuous</a:t>
            </a:r>
            <a:r>
              <a:rPr lang="de-DE" dirty="0"/>
              <a:t> Integration verbunden und ermöglicht es, semantische Integrationskonflikte zu erkennen.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2122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47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Ein großes Legacy-System wird oft als vorteilhaft angesehen, aber für Programmierer ist das oft anders. Legacy-Code ist oft komplex, hat oft schlechte Tests und wurde vor allem von jemand anderem geschrieben (Gruseln).</a:t>
            </a:r>
          </a:p>
          <a:p>
            <a:r>
              <a:rPr lang="de-DE" dirty="0"/>
              <a:t>Refactoring kann ein fantastisches Werkzeug sein, um ein Legacy-System zu verstehen. Funktionen mit irreführenden Namen können umbenannt, umständliche </a:t>
            </a:r>
            <a:r>
              <a:rPr lang="de-DE" dirty="0" err="1"/>
              <a:t>Programmierkonstrukte</a:t>
            </a:r>
            <a:r>
              <a:rPr lang="de-DE" dirty="0"/>
              <a:t> geglättet und das Programm von einem groben Stein zu einem polierten Juwel verwandelt werden.</a:t>
            </a:r>
          </a:p>
          <a:p>
            <a:r>
              <a:rPr lang="de-DE" dirty="0"/>
              <a:t>Das Problem bei der Arbeit mit Legacy-Systemen ist jedoch oft das Fehlen von Tests. Ohne Tests kann Legacy-Code nicht sicher </a:t>
            </a:r>
            <a:r>
              <a:rPr lang="de-DE" dirty="0" err="1"/>
              <a:t>refaktorisiert</a:t>
            </a:r>
            <a:r>
              <a:rPr lang="de-DE" dirty="0"/>
              <a:t> werden.</a:t>
            </a:r>
          </a:p>
          <a:p>
            <a:r>
              <a:rPr lang="de-DE" dirty="0"/>
              <a:t>Die offensichtliche Lösung besteht darin, Tests hinzuzufügen. In der Praxis ist dies jedoch oft viel schwieriger als gedacht, insbesondere wenn das System nicht mit Tests im Sinn entworfen wurde.</a:t>
            </a:r>
          </a:p>
          <a:p>
            <a:r>
              <a:rPr lang="de-DE" dirty="0"/>
              <a:t>Das Buch "Working </a:t>
            </a:r>
            <a:r>
              <a:rPr lang="de-DE" dirty="0" err="1"/>
              <a:t>Effectively</a:t>
            </a:r>
            <a:r>
              <a:rPr lang="de-DE" dirty="0"/>
              <a:t> </a:t>
            </a:r>
            <a:r>
              <a:rPr lang="de-DE" dirty="0" err="1"/>
              <a:t>with</a:t>
            </a:r>
            <a:r>
              <a:rPr lang="de-DE" dirty="0"/>
              <a:t> Legacy Code" von Michael </a:t>
            </a:r>
            <a:r>
              <a:rPr lang="de-DE" dirty="0" err="1"/>
              <a:t>Feathers</a:t>
            </a:r>
            <a:r>
              <a:rPr lang="de-DE" dirty="0"/>
              <a:t> bietet gute Ratschläge, wie man Legacy-Code in den Griff bekommen kann, auch ohne Tests.</a:t>
            </a:r>
          </a:p>
          <a:p>
            <a:r>
              <a:rPr lang="de-DE" dirty="0"/>
              <a:t>Es ist ratsam, den Legacy-Code stückweise zu </a:t>
            </a:r>
            <a:r>
              <a:rPr lang="de-DE" dirty="0" err="1"/>
              <a:t>refaktorisieren</a:t>
            </a:r>
            <a:r>
              <a:rPr lang="de-DE" dirty="0"/>
              <a:t>, anstatt zu versuchen, das gesamte System auf einmal umzuschreiben. Jedes Mal, wenn ein bestimmter Abschnitt des Codes bearbeitet wird, sollte versucht werden, ihn etwas besser zu machen.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4079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Wichtigkeit von Entscheidungen bezüglich des Wann und Wie des </a:t>
            </a:r>
            <a:r>
              <a:rPr lang="de-DE" dirty="0" err="1"/>
              <a:t>Refactorings</a:t>
            </a:r>
            <a:r>
              <a:rPr lang="de-DE" dirty="0"/>
              <a:t> betont</a:t>
            </a:r>
          </a:p>
          <a:p>
            <a:r>
              <a:rPr lang="de-DE" dirty="0"/>
              <a:t>Herausforderung, den Zeitpunkt für das Refactoring festzulegen und zu erkennen, wann es beendet werden sollte</a:t>
            </a:r>
          </a:p>
          <a:p>
            <a:r>
              <a:rPr lang="de-DE" dirty="0"/>
              <a:t>Einführung des Konzepts der "</a:t>
            </a:r>
            <a:r>
              <a:rPr lang="de-DE" dirty="0" err="1"/>
              <a:t>Smells</a:t>
            </a:r>
            <a:r>
              <a:rPr lang="de-DE" dirty="0"/>
              <a:t>" als Anhaltspunkt für das Wann des </a:t>
            </a:r>
            <a:r>
              <a:rPr lang="de-DE" dirty="0" err="1"/>
              <a:t>Refactorings</a:t>
            </a:r>
            <a:endParaRPr lang="de-DE" dirty="0"/>
          </a:p>
          <a:p>
            <a:r>
              <a:rPr lang="de-DE" dirty="0"/>
              <a:t>Erklärung, dass </a:t>
            </a:r>
            <a:r>
              <a:rPr lang="de-DE" dirty="0" err="1"/>
              <a:t>Smells</a:t>
            </a:r>
            <a:r>
              <a:rPr lang="de-DE" dirty="0"/>
              <a:t> auf bestimmte Code-Strukturen hinweisen, die eine Überarbeitung erfordern</a:t>
            </a:r>
          </a:p>
          <a:p>
            <a:r>
              <a:rPr lang="de-DE" dirty="0"/>
              <a:t>Betonung der menschlichen Intuition gegenüber festen Metriken für die Erkennung überfälliger </a:t>
            </a:r>
            <a:r>
              <a:rPr lang="de-DE" dirty="0" err="1"/>
              <a:t>Refactorings</a:t>
            </a:r>
            <a:endParaRPr lang="de-DE" dirty="0"/>
          </a:p>
          <a:p>
            <a:r>
              <a:rPr lang="de-DE" dirty="0"/>
              <a:t>Empfehlung, eigene Intuition zu entwickeln und auf Indikatoren für </a:t>
            </a:r>
            <a:r>
              <a:rPr lang="de-DE" dirty="0" err="1"/>
              <a:t>Refactoring</a:t>
            </a:r>
            <a:r>
              <a:rPr lang="de-DE" dirty="0"/>
              <a:t>-Bedarf zu achten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528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7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89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Klarheit in Code betont, im Gegensatz zur Spannung beim Lesen eines Detektivromans</a:t>
            </a:r>
          </a:p>
          <a:p>
            <a:r>
              <a:rPr lang="de-DE" dirty="0"/>
              <a:t>Wichtigkeit von aussagekräftigen Namen für Funktionen, Module, Variablen und Klassen hervorgehoben</a:t>
            </a:r>
          </a:p>
          <a:p>
            <a:r>
              <a:rPr lang="de-DE" dirty="0"/>
              <a:t>Benennung als eine der schwierigen Aufgaben im Programmieren betrachtet</a:t>
            </a:r>
          </a:p>
          <a:p>
            <a:r>
              <a:rPr lang="de-DE" dirty="0"/>
              <a:t>Häufige </a:t>
            </a:r>
            <a:r>
              <a:rPr lang="de-DE" dirty="0" err="1"/>
              <a:t>Refactorings</a:t>
            </a:r>
            <a:r>
              <a:rPr lang="de-DE" dirty="0"/>
              <a:t>: Änderung der Funktionsdeklaration, Umbenennung von Variablen und Feldern</a:t>
            </a:r>
          </a:p>
          <a:p>
            <a:r>
              <a:rPr lang="de-DE" dirty="0"/>
              <a:t>Angst vor Umbenennungen als häufiges Problem beschrieben</a:t>
            </a:r>
          </a:p>
          <a:p>
            <a:r>
              <a:rPr lang="de-DE" dirty="0"/>
              <a:t>Wert einer guten Benennung betont: kann Stunden der Verwirrung in Zukunft vermeiden</a:t>
            </a:r>
          </a:p>
          <a:p>
            <a:r>
              <a:rPr lang="de-DE" dirty="0"/>
              <a:t>Umbenennen nicht nur Änderung von Namen, sondern oft Zeichen für tieferliegende Designprobleme angesehen</a:t>
            </a:r>
          </a:p>
          <a:p>
            <a:r>
              <a:rPr lang="de-DE" dirty="0" err="1"/>
              <a:t>Puzzlen</a:t>
            </a:r>
            <a:r>
              <a:rPr lang="de-DE" dirty="0"/>
              <a:t> über schwierige Namen kann zu Vereinfachungen im Code führen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007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Duplikation von Code als Problem identifiziert, das die Lesbarkeit und Wartbarkeit des Programms beeinträchtigt</a:t>
            </a:r>
          </a:p>
          <a:p>
            <a:r>
              <a:rPr lang="de-DE" dirty="0"/>
              <a:t>Vereinheitlichung duplizierter Code-Strukturen als Lösung vorgeschlagen</a:t>
            </a:r>
          </a:p>
          <a:p>
            <a:r>
              <a:rPr lang="de-DE" dirty="0"/>
              <a:t>Schwierigkeiten bei der Wartung und Änderung von dupliziertem Code aufgezeigt</a:t>
            </a:r>
          </a:p>
          <a:p>
            <a:r>
              <a:rPr lang="de-DE" dirty="0"/>
              <a:t>Einfachste Form von Duplikation: identische Ausdrücke in zwei Methoden derselben Klasse, Lösung: Extrahieren von Funktionen und Aufrufen des Codes von beiden Stellen</a:t>
            </a:r>
          </a:p>
          <a:p>
            <a:r>
              <a:rPr lang="de-DE" dirty="0"/>
              <a:t>Ähnlicher, aber nicht identischer Code: Einsatz von Slide Statements zur Anordnung des Codes für einfachere Extraktion</a:t>
            </a:r>
          </a:p>
          <a:p>
            <a:r>
              <a:rPr lang="de-DE" dirty="0"/>
              <a:t>Duplikate in Unterklassen einer gemeinsamen Basisklasse: Verwendung von Pull Up Method, um gegenseitigen Aufruf zu vermeiden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2398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dirty="0"/>
              <a:t>Wert von kurzen Funktionen für Lesbarkeit und Wartbarkeit betont</a:t>
            </a:r>
          </a:p>
          <a:p>
            <a:r>
              <a:rPr lang="de-DE" dirty="0"/>
              <a:t>Kleine Funktionen unterstützen Vorteile wie Erklärung, Teilen und Auswahl</a:t>
            </a:r>
          </a:p>
          <a:p>
            <a:r>
              <a:rPr lang="de-DE" dirty="0"/>
              <a:t>Historische Hintergründe: lange Funktionen erschweren das Verständnis, jedoch moderne Sprachen ermöglichen einfache Funktionen ohne Overhead</a:t>
            </a:r>
          </a:p>
          <a:p>
            <a:r>
              <a:rPr lang="de-DE" dirty="0"/>
              <a:t>Gute Benennung als Schlüssel für Verständlichkeit kleiner Funktionen</a:t>
            </a:r>
          </a:p>
          <a:p>
            <a:r>
              <a:rPr lang="de-DE" dirty="0"/>
              <a:t>Empfehlung zur aggressiven Zerlegung von Funktionen: Heuristik, Funktionen zu schreiben anstatt zu kommentieren</a:t>
            </a:r>
          </a:p>
          <a:p>
            <a:r>
              <a:rPr lang="de-DE" dirty="0"/>
              <a:t>Nutzung von </a:t>
            </a:r>
            <a:r>
              <a:rPr lang="de-DE" dirty="0" err="1"/>
              <a:t>Refactorings</a:t>
            </a:r>
            <a:r>
              <a:rPr lang="de-DE" dirty="0"/>
              <a:t> wie </a:t>
            </a:r>
            <a:r>
              <a:rPr lang="de-DE" dirty="0" err="1"/>
              <a:t>Extract</a:t>
            </a:r>
            <a:r>
              <a:rPr lang="de-DE" dirty="0"/>
              <a:t> </a:t>
            </a:r>
            <a:r>
              <a:rPr lang="de-DE" dirty="0" err="1"/>
              <a:t>Function</a:t>
            </a:r>
            <a:r>
              <a:rPr lang="de-DE" dirty="0"/>
              <a:t>, </a:t>
            </a:r>
            <a:r>
              <a:rPr lang="de-DE" dirty="0" err="1"/>
              <a:t>Replace</a:t>
            </a:r>
            <a:r>
              <a:rPr lang="de-DE" dirty="0"/>
              <a:t> </a:t>
            </a:r>
            <a:r>
              <a:rPr lang="de-DE" dirty="0" err="1"/>
              <a:t>Temp</a:t>
            </a:r>
            <a:r>
              <a:rPr lang="de-DE" dirty="0"/>
              <a:t> </a:t>
            </a:r>
            <a:r>
              <a:rPr lang="de-DE" dirty="0" err="1"/>
              <a:t>with</a:t>
            </a:r>
            <a:r>
              <a:rPr lang="de-DE" dirty="0"/>
              <a:t> Query, </a:t>
            </a:r>
            <a:r>
              <a:rPr lang="de-DE" dirty="0" err="1"/>
              <a:t>Introduce</a:t>
            </a:r>
            <a:r>
              <a:rPr lang="de-DE" dirty="0"/>
              <a:t> Parameter </a:t>
            </a:r>
            <a:r>
              <a:rPr lang="de-DE" dirty="0" err="1"/>
              <a:t>Object</a:t>
            </a:r>
            <a:r>
              <a:rPr lang="de-DE" dirty="0"/>
              <a:t>, </a:t>
            </a:r>
            <a:r>
              <a:rPr lang="de-DE" dirty="0" err="1"/>
              <a:t>Preserve</a:t>
            </a:r>
            <a:r>
              <a:rPr lang="de-DE" dirty="0"/>
              <a:t> Whole </a:t>
            </a:r>
            <a:r>
              <a:rPr lang="de-DE" dirty="0" err="1"/>
              <a:t>Object</a:t>
            </a:r>
            <a:r>
              <a:rPr lang="de-DE" dirty="0"/>
              <a:t>, und </a:t>
            </a:r>
            <a:r>
              <a:rPr lang="de-DE" dirty="0" err="1"/>
              <a:t>Replace</a:t>
            </a:r>
            <a:r>
              <a:rPr lang="de-DE" dirty="0"/>
              <a:t> </a:t>
            </a:r>
            <a:r>
              <a:rPr lang="de-DE" dirty="0" err="1"/>
              <a:t>Function</a:t>
            </a:r>
            <a:r>
              <a:rPr lang="de-DE" dirty="0"/>
              <a:t> </a:t>
            </a:r>
            <a:r>
              <a:rPr lang="de-DE" dirty="0" err="1"/>
              <a:t>with</a:t>
            </a:r>
            <a:r>
              <a:rPr lang="de-DE" dirty="0"/>
              <a:t> Command</a:t>
            </a:r>
          </a:p>
          <a:p>
            <a:r>
              <a:rPr lang="de-DE" dirty="0"/>
              <a:t>Identifikation von Code-Blöcken zur Extraktion: Suche nach Kommentaren, Bedingungen und Schleifen</a:t>
            </a:r>
          </a:p>
          <a:p>
            <a:r>
              <a:rPr lang="de-DE" dirty="0"/>
              <a:t>Einsatz von </a:t>
            </a:r>
            <a:r>
              <a:rPr lang="de-DE" dirty="0" err="1"/>
              <a:t>Refactorings</a:t>
            </a:r>
            <a:r>
              <a:rPr lang="de-DE" dirty="0"/>
              <a:t> wie </a:t>
            </a:r>
            <a:r>
              <a:rPr lang="de-DE" dirty="0" err="1"/>
              <a:t>Decompose</a:t>
            </a:r>
            <a:r>
              <a:rPr lang="de-DE" dirty="0"/>
              <a:t> </a:t>
            </a:r>
            <a:r>
              <a:rPr lang="de-DE" dirty="0" err="1"/>
              <a:t>Conditional</a:t>
            </a:r>
            <a:r>
              <a:rPr lang="de-DE" dirty="0"/>
              <a:t>, </a:t>
            </a:r>
            <a:r>
              <a:rPr lang="de-DE" dirty="0" err="1"/>
              <a:t>Replace</a:t>
            </a:r>
            <a:r>
              <a:rPr lang="de-DE" dirty="0"/>
              <a:t> </a:t>
            </a:r>
            <a:r>
              <a:rPr lang="de-DE" dirty="0" err="1"/>
              <a:t>Conditional</a:t>
            </a:r>
            <a:r>
              <a:rPr lang="de-DE" dirty="0"/>
              <a:t> </a:t>
            </a:r>
            <a:r>
              <a:rPr lang="de-DE" dirty="0" err="1"/>
              <a:t>with</a:t>
            </a:r>
            <a:r>
              <a:rPr lang="de-DE" dirty="0"/>
              <a:t> </a:t>
            </a:r>
            <a:r>
              <a:rPr lang="de-DE" dirty="0" err="1"/>
              <a:t>Polymorphism</a:t>
            </a:r>
            <a:r>
              <a:rPr lang="de-DE" dirty="0"/>
              <a:t>, und Split Loop zur Vereinfachung von Bedingungen und Schleifen</a:t>
            </a:r>
          </a:p>
        </p:txBody>
      </p:sp>
    </p:spTree>
    <p:extLst>
      <p:ext uri="{BB962C8B-B14F-4D97-AF65-F5344CB8AC3E}">
        <p14:creationId xmlns:p14="http://schemas.microsoft.com/office/powerpoint/2010/main" val="488046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p>
        </p:txBody>
      </p:sp>
    </p:spTree>
    <p:extLst>
      <p:ext uri="{BB962C8B-B14F-4D97-AF65-F5344CB8AC3E}">
        <p14:creationId xmlns:p14="http://schemas.microsoft.com/office/powerpoint/2010/main" val="1022172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p>
        </p:txBody>
      </p:sp>
    </p:spTree>
    <p:extLst>
      <p:ext uri="{BB962C8B-B14F-4D97-AF65-F5344CB8AC3E}">
        <p14:creationId xmlns:p14="http://schemas.microsoft.com/office/powerpoint/2010/main" val="1661379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p>
        </p:txBody>
      </p:sp>
    </p:spTree>
    <p:extLst>
      <p:ext uri="{BB962C8B-B14F-4D97-AF65-F5344CB8AC3E}">
        <p14:creationId xmlns:p14="http://schemas.microsoft.com/office/powerpoint/2010/main" val="3376050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p>
        </p:txBody>
      </p:sp>
    </p:spTree>
    <p:extLst>
      <p:ext uri="{BB962C8B-B14F-4D97-AF65-F5344CB8AC3E}">
        <p14:creationId xmlns:p14="http://schemas.microsoft.com/office/powerpoint/2010/main" val="2619328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de-DE" dirty="0"/>
          </a:p>
        </p:txBody>
      </p:sp>
    </p:spTree>
    <p:extLst>
      <p:ext uri="{BB962C8B-B14F-4D97-AF65-F5344CB8AC3E}">
        <p14:creationId xmlns:p14="http://schemas.microsoft.com/office/powerpoint/2010/main" val="2949047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135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957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28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535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403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de-DE" dirty="0"/>
              <a:t>Martin Fowler wurde am 18. Dezember 1963 geboren. Er lebt und arbeitet in Melrose, Massachusetts, USA</a:t>
            </a:r>
          </a:p>
          <a:p>
            <a:r>
              <a:rPr lang="de-DE" dirty="0"/>
              <a:t>Autor von mehreren Büchern, darunter "Refactoring: </a:t>
            </a:r>
            <a:r>
              <a:rPr lang="de-DE" dirty="0" err="1"/>
              <a:t>Improving</a:t>
            </a:r>
            <a:r>
              <a:rPr lang="de-DE" dirty="0"/>
              <a:t> </a:t>
            </a:r>
            <a:r>
              <a:rPr lang="de-DE" dirty="0" err="1"/>
              <a:t>the</a:t>
            </a:r>
            <a:r>
              <a:rPr lang="de-DE" dirty="0"/>
              <a:t> Design </a:t>
            </a:r>
            <a:r>
              <a:rPr lang="de-DE" dirty="0" err="1"/>
              <a:t>of</a:t>
            </a:r>
            <a:r>
              <a:rPr lang="de-DE" dirty="0"/>
              <a:t> </a:t>
            </a:r>
            <a:r>
              <a:rPr lang="de-DE" dirty="0" err="1"/>
              <a:t>Existing</a:t>
            </a:r>
            <a:r>
              <a:rPr lang="de-DE" dirty="0"/>
              <a:t> Code" und "Patterns </a:t>
            </a:r>
            <a:r>
              <a:rPr lang="de-DE" dirty="0" err="1"/>
              <a:t>of</a:t>
            </a:r>
            <a:r>
              <a:rPr lang="de-DE" dirty="0"/>
              <a:t> Enterprise </a:t>
            </a:r>
            <a:r>
              <a:rPr lang="de-DE" dirty="0" err="1"/>
              <a:t>Application</a:t>
            </a:r>
            <a:r>
              <a:rPr lang="de-DE" dirty="0"/>
              <a:t> Architecture„</a:t>
            </a:r>
          </a:p>
          <a:p>
            <a:r>
              <a:rPr lang="de-DE" dirty="0"/>
              <a:t>Erfand </a:t>
            </a:r>
            <a:r>
              <a:rPr lang="de-DE" dirty="0" err="1"/>
              <a:t>Dependency</a:t>
            </a:r>
            <a:r>
              <a:rPr lang="de-DE" dirty="0"/>
              <a:t> </a:t>
            </a:r>
            <a:r>
              <a:rPr lang="de-DE" dirty="0" err="1"/>
              <a:t>Injection</a:t>
            </a:r>
            <a:endParaRPr lang="de-DE" dirty="0"/>
          </a:p>
          <a:p>
            <a:r>
              <a:rPr lang="de-DE" dirty="0"/>
              <a:t>Arbeitet bei </a:t>
            </a:r>
            <a:r>
              <a:rPr lang="de-DE" dirty="0" err="1"/>
              <a:t>ThoughtWorks</a:t>
            </a:r>
            <a:r>
              <a:rPr lang="de-DE" dirty="0"/>
              <a:t>, einem globalen Software-Consulting-Unternehmen</a:t>
            </a:r>
          </a:p>
          <a:p>
            <a:pPr lvl="1"/>
            <a:r>
              <a:rPr lang="de-DE" dirty="0" err="1"/>
              <a:t>Selenium</a:t>
            </a:r>
            <a:r>
              <a:rPr lang="de-DE" dirty="0"/>
              <a:t>: Ein Open-Source-Tool zur Automatisierung von Webbrowser-Tests.</a:t>
            </a:r>
          </a:p>
          <a:p>
            <a:pPr lvl="1"/>
            <a:r>
              <a:rPr lang="de-DE" dirty="0" err="1"/>
              <a:t>GoCD</a:t>
            </a:r>
            <a:r>
              <a:rPr lang="de-DE" dirty="0"/>
              <a:t>: Ein Open-Source-</a:t>
            </a:r>
            <a:r>
              <a:rPr lang="de-DE" dirty="0" err="1"/>
              <a:t>Continuous</a:t>
            </a:r>
            <a:r>
              <a:rPr lang="de-DE" dirty="0"/>
              <a:t>-</a:t>
            </a:r>
            <a:r>
              <a:rPr lang="de-DE" dirty="0" err="1"/>
              <a:t>Delivery</a:t>
            </a:r>
            <a:r>
              <a:rPr lang="de-DE" dirty="0"/>
              <a:t>-Server, der entwickelt wurde, um </a:t>
            </a:r>
            <a:r>
              <a:rPr lang="de-DE" dirty="0" err="1"/>
              <a:t>Continuous</a:t>
            </a:r>
            <a:r>
              <a:rPr lang="de-DE" dirty="0"/>
              <a:t> </a:t>
            </a:r>
            <a:r>
              <a:rPr lang="de-DE" dirty="0" err="1"/>
              <a:t>Delivery</a:t>
            </a:r>
            <a:r>
              <a:rPr lang="de-DE" dirty="0"/>
              <a:t> und </a:t>
            </a:r>
            <a:r>
              <a:rPr lang="de-DE" dirty="0" err="1"/>
              <a:t>Continuous</a:t>
            </a:r>
            <a:r>
              <a:rPr lang="de-DE" dirty="0"/>
              <a:t> Integration für Projekte jeder Größe zu ermöglichen.</a:t>
            </a:r>
          </a:p>
          <a:p>
            <a:pPr lvl="1"/>
            <a:r>
              <a:rPr lang="de-DE" dirty="0"/>
              <a:t>Mingle: Ein Projektmanagement- und </a:t>
            </a:r>
            <a:r>
              <a:rPr lang="de-DE" dirty="0" err="1"/>
              <a:t>Collaboration</a:t>
            </a:r>
            <a:r>
              <a:rPr lang="de-DE" dirty="0"/>
              <a:t>-Tool, das Agile-Teams bei der Planung und Verfolgung von Projekten unterstützt.</a:t>
            </a:r>
          </a:p>
          <a:p>
            <a:pPr lvl="1"/>
            <a:r>
              <a:rPr lang="de-DE" dirty="0"/>
              <a:t>Gauge: Ein Open-Source-Testautomatisierungs-Framework, das in Zusammenarbeit mit </a:t>
            </a:r>
            <a:r>
              <a:rPr lang="de-DE" dirty="0" err="1"/>
              <a:t>ThoughtWorks</a:t>
            </a:r>
            <a:r>
              <a:rPr lang="de-DE" dirty="0"/>
              <a:t> entwickelt wurde und für die Automatisierung von Tests in verschiedenen Programmiersprachen verwendet werden kann</a:t>
            </a:r>
          </a:p>
          <a:p>
            <a:r>
              <a:rPr lang="de-DE" dirty="0"/>
              <a:t>Bekannt für seinen Beitrag zur Entwicklung von Softwareentwicklungsmethoden und –</a:t>
            </a:r>
            <a:r>
              <a:rPr lang="de-DE" dirty="0" err="1"/>
              <a:t>praktiken</a:t>
            </a:r>
            <a:endParaRPr lang="de-DE" dirty="0"/>
          </a:p>
          <a:p>
            <a:r>
              <a:rPr lang="de-DE" dirty="0"/>
              <a:t>Die vier Werte des Agile Manifests lauten:</a:t>
            </a:r>
          </a:p>
          <a:p>
            <a:pPr lvl="1"/>
            <a:r>
              <a:rPr lang="de-DE" dirty="0"/>
              <a:t>Individuen und Interaktionen mehr als Prozesse und Werkzeuge</a:t>
            </a:r>
          </a:p>
          <a:p>
            <a:pPr lvl="1"/>
            <a:r>
              <a:rPr lang="de-DE" dirty="0"/>
              <a:t>Funktionierende Software mehr als umfassende Dokumentation</a:t>
            </a:r>
          </a:p>
          <a:p>
            <a:pPr lvl="1"/>
            <a:r>
              <a:rPr lang="de-DE" dirty="0"/>
              <a:t>Zusammenarbeit mit dem Kunden mehr als Vertragsverhandlung</a:t>
            </a:r>
          </a:p>
          <a:p>
            <a:pPr lvl="1"/>
            <a:r>
              <a:rPr lang="de-DE" dirty="0"/>
              <a:t>Reagieren auf Veränderung mehr als das Befolgen eines Plans</a:t>
            </a:r>
          </a:p>
          <a:p>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05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900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1074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8730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0781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970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d2943850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d2943850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871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40771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3582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95565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205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1070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5054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425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003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765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768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d29438504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d2943850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007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969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9307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12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4868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6916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247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67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209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7685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0245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1756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3474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26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131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4708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927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260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368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21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2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08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01427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14933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 id="2147483661" r:id="rId9"/>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lvl="0"/>
            <a:r>
              <a:rPr lang="de-DE" b="1" dirty="0"/>
              <a:t>Grundprinzipien und Konzepte von Refactoring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REFACTORING DEFINIEREN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Definition: </a:t>
            </a:r>
            <a:br>
              <a:rPr lang="de-DE" dirty="0"/>
            </a:br>
            <a:r>
              <a:rPr lang="de-DE" dirty="0"/>
              <a:t>Strukturänderung von Software, um sie verständlicher und modifizierbarer zu machen, ohne das beobachtbare Verhalten zu ändern</a:t>
            </a:r>
          </a:p>
          <a:p>
            <a:endParaRPr lang="de-DE" dirty="0"/>
          </a:p>
          <a:p>
            <a:r>
              <a:rPr lang="de-DE" dirty="0"/>
              <a:t>Prozess von kleinen, Verhalten-erhaltenden Schritten</a:t>
            </a:r>
          </a:p>
          <a:p>
            <a:endParaRPr lang="de-DE" dirty="0"/>
          </a:p>
        </p:txBody>
      </p:sp>
    </p:spTree>
    <p:extLst>
      <p:ext uri="{BB962C8B-B14F-4D97-AF65-F5344CB8AC3E}">
        <p14:creationId xmlns:p14="http://schemas.microsoft.com/office/powerpoint/2010/main" val="21955433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70544" cy="3692400"/>
          </a:xfrm>
          <a:prstGeom prst="rect">
            <a:avLst/>
          </a:prstGeom>
        </p:spPr>
        <p:txBody>
          <a:bodyPr spcFirstLastPara="1" wrap="square" lIns="91425" tIns="91425" rIns="91425" bIns="91425" anchor="t" anchorCtr="0">
            <a:noAutofit/>
          </a:bodyPr>
          <a:lstStyle/>
          <a:p>
            <a:pPr marL="0" lvl="0" indent="0">
              <a:buNone/>
            </a:pPr>
            <a:r>
              <a:rPr lang="de-DE" dirty="0"/>
              <a:t>Beim Refactoring werden die Programme in kleinen Schritten geändert, so dass man im Falle eines Fehlers leicht herausfinden kann, wo der Fehler liegt.</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7860405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buNone/>
            </a:pPr>
            <a:r>
              <a:rPr lang="de-DE" b="1" dirty="0"/>
              <a:t>Hinzufügen von Funktionalität</a:t>
            </a:r>
          </a:p>
          <a:p>
            <a:pPr marL="114300" indent="0">
              <a:buNone/>
            </a:pPr>
            <a:r>
              <a:rPr lang="de-DE" dirty="0"/>
              <a:t>Keine Änderungen am bestehenden Code</a:t>
            </a:r>
          </a:p>
          <a:p>
            <a:pPr marL="114300" indent="0">
              <a:buNone/>
            </a:pPr>
            <a:r>
              <a:rPr lang="de-DE" dirty="0"/>
              <a:t>Nur Hinzufügen von neuen Fähigkeiten und Tests</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a:t>ZWEI HÜTE</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Refactoring</a:t>
            </a:r>
            <a:endParaRPr b="1" dirty="0"/>
          </a:p>
          <a:p>
            <a:pPr marL="114300" indent="0">
              <a:buNone/>
            </a:pPr>
            <a:r>
              <a:rPr lang="de-DE" dirty="0"/>
              <a:t>Nur Code Restrukturierung</a:t>
            </a:r>
          </a:p>
          <a:p>
            <a:pPr marL="114300" indent="0">
              <a:buNone/>
            </a:pPr>
            <a:r>
              <a:rPr lang="de-DE" dirty="0"/>
              <a:t>Keine Neue Funktionalität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5576495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5272696" cy="3692400"/>
          </a:xfrm>
          <a:prstGeom prst="rect">
            <a:avLst/>
          </a:prstGeom>
        </p:spPr>
        <p:txBody>
          <a:bodyPr spcFirstLastPara="1" wrap="square" lIns="91425" tIns="91425" rIns="91425" bIns="91425" anchor="t" anchorCtr="0">
            <a:noAutofit/>
          </a:bodyPr>
          <a:lstStyle/>
          <a:p>
            <a:pPr marL="0" lvl="0" indent="0">
              <a:buNone/>
            </a:pPr>
            <a:r>
              <a:rPr lang="de-DE" dirty="0"/>
              <a:t>Wenn Sie einem Programm eine Funktion hinzufügen müssen, der Code aber nicht zweckmäßig strukturiert ist, sollten Sie das Programm zunächst überarbeiten, um das Hinzufügen der Funktion zu erleichtern, und dann die Funktion hinzufügen.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2491708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3.</a:t>
            </a:r>
            <a:br>
              <a:rPr lang="en" dirty="0"/>
            </a:br>
            <a:r>
              <a:rPr lang="de-DE" b="1" dirty="0"/>
              <a:t>Warum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1393394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verbessert das Design von Software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Ohne Refactoring verfällt die interne Softwarearchitektur</a:t>
            </a:r>
          </a:p>
          <a:p>
            <a:r>
              <a:rPr lang="de-DE" sz="2000" dirty="0"/>
              <a:t>Kurzfristige Code-Änderungen ohne Verständnis führen zum Verlust der Struktur</a:t>
            </a:r>
          </a:p>
          <a:p>
            <a:r>
              <a:rPr lang="de-DE" sz="2000" dirty="0"/>
              <a:t>Regelmäßiges Refactoring erhält die Code-Qualität</a:t>
            </a:r>
          </a:p>
          <a:p>
            <a:r>
              <a:rPr lang="de-DE" sz="2000" dirty="0"/>
              <a:t>Duplikation erhöht den Wartungsaufwand</a:t>
            </a:r>
          </a:p>
          <a:p>
            <a:r>
              <a:rPr lang="de-DE" sz="2000" dirty="0"/>
              <a:t>Weniger Code durch Eliminierung von Duplikationen verbessert das Design und erleichtert die Modifikation</a:t>
            </a:r>
          </a:p>
          <a:p>
            <a:endParaRPr lang="de-DE" sz="2000" dirty="0"/>
          </a:p>
        </p:txBody>
      </p:sp>
    </p:spTree>
    <p:extLst>
      <p:ext uri="{BB962C8B-B14F-4D97-AF65-F5344CB8AC3E}">
        <p14:creationId xmlns:p14="http://schemas.microsoft.com/office/powerpoint/2010/main" val="13572656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982119" cy="3692400"/>
          </a:xfrm>
          <a:prstGeom prst="rect">
            <a:avLst/>
          </a:prstGeom>
        </p:spPr>
        <p:txBody>
          <a:bodyPr spcFirstLastPara="1" wrap="square" lIns="91425" tIns="91425" rIns="91425" bIns="91425" anchor="t" anchorCtr="0">
            <a:noAutofit/>
          </a:bodyPr>
          <a:lstStyle/>
          <a:p>
            <a:pPr marL="0" lvl="0" indent="0">
              <a:buNone/>
            </a:pPr>
            <a:r>
              <a:rPr lang="de-DE" dirty="0"/>
              <a:t>Befolgen Sie beim Programmieren die Camping-Regel: Verlassen Sie die Codebasis immer ordentlicher, als Sie sie vorgefunden haben.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03425665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macht Software leichter verständlich</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Programmieren ist ein Dialog mit dem Computer, aber auch mit zukünftigen Entwicklern</a:t>
            </a:r>
          </a:p>
          <a:p>
            <a:r>
              <a:rPr lang="de-DE" sz="2000" dirty="0"/>
              <a:t>Während des Programmierens geht es darum, genau das zu sagen, was ich will</a:t>
            </a:r>
          </a:p>
          <a:p>
            <a:r>
              <a:rPr lang="de-DE" sz="2000" dirty="0"/>
              <a:t>Refactoring macht den Code lesbarer und verständlicher</a:t>
            </a:r>
          </a:p>
          <a:p>
            <a:r>
              <a:rPr lang="de-DE" sz="2000" dirty="0"/>
              <a:t>Zukünftige Entwickler bin oft ich selbst, daher ist Refactoring besonders wichtig</a:t>
            </a:r>
          </a:p>
          <a:p>
            <a:r>
              <a:rPr lang="de-DE" sz="2000" dirty="0"/>
              <a:t>Durch klaren Code erspare ich mir das Behalten von Details und entlaste mein Gedächtnis</a:t>
            </a:r>
          </a:p>
        </p:txBody>
      </p:sp>
    </p:spTree>
    <p:extLst>
      <p:ext uri="{BB962C8B-B14F-4D97-AF65-F5344CB8AC3E}">
        <p14:creationId xmlns:p14="http://schemas.microsoft.com/office/powerpoint/2010/main" val="13602732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bei der Fehlersuche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Verständnis des Codes hilft auch beim Erkennen von Fehlern.</a:t>
            </a:r>
          </a:p>
          <a:p>
            <a:r>
              <a:rPr lang="de-DE" sz="2000" dirty="0"/>
              <a:t>Refactoring fördert ein tieferes Verständnis des Codes und hilft beim Aufdecken von Bugs.</a:t>
            </a:r>
          </a:p>
          <a:p>
            <a:r>
              <a:rPr lang="de-DE" sz="2000" dirty="0"/>
              <a:t>Durch Klarstellung der Programmstruktur werden Annahmen deutlicher, was Fehleraufdeckung erleichtert.</a:t>
            </a:r>
          </a:p>
          <a:p>
            <a:r>
              <a:rPr lang="de-DE" sz="2000" dirty="0"/>
              <a:t>Refactoring unterstützt gute Programmiergewohnheiten und fördert die Robustheit des Codes</a:t>
            </a:r>
          </a:p>
        </p:txBody>
      </p:sp>
    </p:spTree>
    <p:extLst>
      <p:ext uri="{BB962C8B-B14F-4D97-AF65-F5344CB8AC3E}">
        <p14:creationId xmlns:p14="http://schemas.microsoft.com/office/powerpoint/2010/main" val="30318082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hilft mir, schneller zu programmieren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Refactoring ermöglicht schnellere Code-Entwicklung.</a:t>
            </a:r>
          </a:p>
          <a:p>
            <a:r>
              <a:rPr lang="de-DE" sz="2000" dirty="0"/>
              <a:t>Bessere interne Gestaltung, Lesbarkeit und Reduzierung von Fehlern verbessern die Qualität.</a:t>
            </a:r>
          </a:p>
          <a:p>
            <a:r>
              <a:rPr lang="de-DE" sz="2000" dirty="0"/>
              <a:t>Teams berichten, dass sie mit gut gestaltetem Code schneller neue Funktionen hinzufügen können.</a:t>
            </a:r>
          </a:p>
          <a:p>
            <a:r>
              <a:rPr lang="de-DE" sz="2000" dirty="0"/>
              <a:t>Gute interne Qualität ermöglicht schnelles Hinzufügen neuer Funktionen durch einfache Anpassungen.</a:t>
            </a:r>
          </a:p>
          <a:p>
            <a:r>
              <a:rPr lang="de-DE" sz="2000" dirty="0"/>
              <a:t>Die Design-Ausdauer-Hypothese besagt, dass eine gute interne Gestaltung die Leistungsfähigkeit der Software erhöht und langfristig zu schnellerer Entwicklung führt.</a:t>
            </a:r>
          </a:p>
        </p:txBody>
      </p:sp>
    </p:spTree>
    <p:extLst>
      <p:ext uri="{BB962C8B-B14F-4D97-AF65-F5344CB8AC3E}">
        <p14:creationId xmlns:p14="http://schemas.microsoft.com/office/powerpoint/2010/main" val="162136154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a:t>
            </a:r>
            <a:r>
              <a:rPr lang="de-DE" sz="6000" dirty="0"/>
              <a:t>ALLO</a:t>
            </a:r>
            <a:r>
              <a:rPr lang="en" sz="6000" dirty="0"/>
              <a:t>!</a:t>
            </a:r>
            <a:endParaRPr sz="6000" dirty="0"/>
          </a:p>
        </p:txBody>
      </p:sp>
      <p:sp>
        <p:nvSpPr>
          <p:cNvPr id="3851" name="Google Shape;3851;p15"/>
          <p:cNvSpPr txBox="1">
            <a:spLocks noGrp="1"/>
          </p:cNvSpPr>
          <p:nvPr>
            <p:ph type="subTitle" idx="4294967295"/>
          </p:nvPr>
        </p:nvSpPr>
        <p:spPr>
          <a:xfrm>
            <a:off x="3319625" y="1968723"/>
            <a:ext cx="3731400"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latin typeface="Titillium Web"/>
                <a:ea typeface="Titillium Web"/>
                <a:cs typeface="Titillium Web"/>
                <a:sym typeface="Titillium Web"/>
              </a:rPr>
              <a:t>Ich bin Jan Birkmann</a:t>
            </a:r>
            <a:endParaRPr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dirty="0"/>
              <a:t>I am here because I love to give presentations. </a:t>
            </a:r>
            <a:endParaRPr dirty="0"/>
          </a:p>
          <a:p>
            <a:pPr marL="0" lvl="0" indent="0" algn="l" rtl="0">
              <a:spcBef>
                <a:spcPts val="600"/>
              </a:spcBef>
              <a:spcAft>
                <a:spcPts val="0"/>
              </a:spcAft>
              <a:buClr>
                <a:schemeClr val="dk1"/>
              </a:buClr>
              <a:buSzPts val="1100"/>
              <a:buFont typeface="Arial"/>
              <a:buNone/>
            </a:pPr>
            <a:r>
              <a:rPr lang="en" dirty="0"/>
              <a:t>You can find me at @username</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Design-Ausdauer-Hypothese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8" name="Picture 7">
            <a:extLst>
              <a:ext uri="{FF2B5EF4-FFF2-40B4-BE49-F238E27FC236}">
                <a16:creationId xmlns:a16="http://schemas.microsoft.com/office/drawing/2014/main" id="{E8A599AE-8DAA-4F13-A57C-BA99DA11866E}"/>
              </a:ext>
            </a:extLst>
          </p:cNvPr>
          <p:cNvPicPr>
            <a:picLocks noChangeAspect="1"/>
          </p:cNvPicPr>
          <p:nvPr/>
        </p:nvPicPr>
        <p:blipFill>
          <a:blip r:embed="rId3"/>
          <a:stretch>
            <a:fillRect/>
          </a:stretch>
        </p:blipFill>
        <p:spPr>
          <a:xfrm>
            <a:off x="1038044" y="1750602"/>
            <a:ext cx="4969217" cy="3011838"/>
          </a:xfrm>
          <a:prstGeom prst="rect">
            <a:avLst/>
          </a:prstGeom>
        </p:spPr>
      </p:pic>
    </p:spTree>
    <p:extLst>
      <p:ext uri="{BB962C8B-B14F-4D97-AF65-F5344CB8AC3E}">
        <p14:creationId xmlns:p14="http://schemas.microsoft.com/office/powerpoint/2010/main" val="19585308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4.</a:t>
            </a:r>
            <a:br>
              <a:rPr lang="en" dirty="0"/>
            </a:br>
            <a:r>
              <a:rPr lang="de-DE" b="1" dirty="0"/>
              <a:t>Wann ist Refactoring notwendig?</a:t>
            </a:r>
            <a:endParaRPr dirty="0"/>
          </a:p>
        </p:txBody>
      </p:sp>
      <p:sp>
        <p:nvSpPr>
          <p:cNvPr id="3859" name="Google Shape;3859;p16"/>
          <p:cNvSpPr txBox="1">
            <a:spLocks noGrp="1"/>
          </p:cNvSpPr>
          <p:nvPr>
            <p:ph type="subTitle" idx="1"/>
          </p:nvPr>
        </p:nvSpPr>
        <p:spPr>
          <a:xfrm>
            <a:off x="685799" y="3983055"/>
            <a:ext cx="5720787" cy="784800"/>
          </a:xfrm>
          <a:prstGeom prst="rect">
            <a:avLst/>
          </a:prstGeom>
        </p:spPr>
        <p:txBody>
          <a:bodyPr spcFirstLastPara="1" wrap="square" lIns="91425" tIns="91425" rIns="91425" bIns="91425" anchor="t" anchorCtr="0">
            <a:noAutofit/>
          </a:bodyPr>
          <a:lstStyle/>
          <a:p>
            <a:pPr marL="0" lvl="0" indent="0"/>
            <a:r>
              <a:rPr lang="de-DE" dirty="0"/>
              <a:t>Zunahme von Komplexität &amp;</a:t>
            </a:r>
          </a:p>
          <a:p>
            <a:pPr marL="0" lvl="0" indent="0"/>
            <a:r>
              <a:rPr lang="de-DE" dirty="0"/>
              <a:t>Langsamerer Entwicklungsgeschwindigkeit </a:t>
            </a:r>
            <a:endParaRPr dirty="0"/>
          </a:p>
        </p:txBody>
      </p:sp>
    </p:spTree>
    <p:extLst>
      <p:ext uri="{BB962C8B-B14F-4D97-AF65-F5344CB8AC3E}">
        <p14:creationId xmlns:p14="http://schemas.microsoft.com/office/powerpoint/2010/main" val="23094837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Vorbereitendes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2000" dirty="0"/>
              <a:t>Die beste Zeit zum Refactoring ist kurz vor dem Hinzufügen einer neuen Funktion zum Code</a:t>
            </a:r>
          </a:p>
          <a:p>
            <a:endParaRPr lang="de-DE" sz="2000" dirty="0"/>
          </a:p>
          <a:p>
            <a:r>
              <a:rPr lang="de-DE" sz="2000" dirty="0"/>
              <a:t>Durch Refactoring kann ich vorhandenen Code strukturieren, um zukünftige Arbeit zu erleichtern</a:t>
            </a:r>
          </a:p>
          <a:p>
            <a:endParaRPr lang="de-DE" sz="2000" dirty="0"/>
          </a:p>
          <a:p>
            <a:endParaRPr lang="de-DE" sz="2000" dirty="0"/>
          </a:p>
        </p:txBody>
      </p:sp>
    </p:spTree>
    <p:extLst>
      <p:ext uri="{BB962C8B-B14F-4D97-AF65-F5344CB8AC3E}">
        <p14:creationId xmlns:p14="http://schemas.microsoft.com/office/powerpoint/2010/main" val="16690958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Umfassendes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6967290" cy="2980500"/>
          </a:xfrm>
        </p:spPr>
        <p:txBody>
          <a:bodyPr/>
          <a:lstStyle/>
          <a:p>
            <a:r>
              <a:rPr lang="de-DE" sz="2000" dirty="0"/>
              <a:t>Bevor ich Code ändere, muss ich verstehen, was er tut</a:t>
            </a:r>
          </a:p>
          <a:p>
            <a:endParaRPr lang="de-DE" sz="2000" dirty="0"/>
          </a:p>
          <a:p>
            <a:r>
              <a:rPr lang="de-DE" sz="2000" dirty="0"/>
              <a:t>Refactoring hilft, das Verständnis des Codes sofort offensichtlich zu machen</a:t>
            </a:r>
          </a:p>
          <a:p>
            <a:endParaRPr lang="de-DE" sz="2000" dirty="0"/>
          </a:p>
          <a:p>
            <a:endParaRPr lang="de-DE" sz="2000" dirty="0"/>
          </a:p>
        </p:txBody>
      </p:sp>
    </p:spTree>
    <p:extLst>
      <p:ext uri="{BB962C8B-B14F-4D97-AF65-F5344CB8AC3E}">
        <p14:creationId xmlns:p14="http://schemas.microsoft.com/office/powerpoint/2010/main" val="216928493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Litter</a:t>
            </a:r>
            <a:r>
              <a:rPr lang="de-DE" b="1" dirty="0"/>
              <a:t>-Pickup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endParaRPr lang="de-DE" sz="1800" dirty="0"/>
          </a:p>
        </p:txBody>
      </p:sp>
    </p:spTree>
    <p:extLst>
      <p:ext uri="{BB962C8B-B14F-4D97-AF65-F5344CB8AC3E}">
        <p14:creationId xmlns:p14="http://schemas.microsoft.com/office/powerpoint/2010/main" val="8046389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Geplantes und opportunistisches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300" y="1733550"/>
            <a:ext cx="7088824" cy="2980500"/>
          </a:xfrm>
        </p:spPr>
        <p:txBody>
          <a:bodyPr/>
          <a:lstStyle/>
          <a:p>
            <a:endParaRPr lang="de-DE" sz="1800" dirty="0"/>
          </a:p>
        </p:txBody>
      </p:sp>
    </p:spTree>
    <p:extLst>
      <p:ext uri="{BB962C8B-B14F-4D97-AF65-F5344CB8AC3E}">
        <p14:creationId xmlns:p14="http://schemas.microsoft.com/office/powerpoint/2010/main" val="3658482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369871" cy="3692400"/>
          </a:xfrm>
          <a:prstGeom prst="rect">
            <a:avLst/>
          </a:prstGeom>
        </p:spPr>
        <p:txBody>
          <a:bodyPr spcFirstLastPara="1" wrap="square" lIns="91425" tIns="91425" rIns="91425" bIns="91425" anchor="t" anchorCtr="0">
            <a:noAutofit/>
          </a:bodyPr>
          <a:lstStyle/>
          <a:p>
            <a:pPr marL="0" lvl="0" indent="0">
              <a:buNone/>
            </a:pPr>
            <a:r>
              <a:rPr lang="de-DE" dirty="0"/>
              <a:t>Man muss </a:t>
            </a:r>
            <a:r>
              <a:rPr lang="de-DE" dirty="0" err="1"/>
              <a:t>refaktorisieren</a:t>
            </a:r>
            <a:r>
              <a:rPr lang="de-DE" dirty="0"/>
              <a:t>, wenn man auf hässlichen Code stößt - aber auch exzellenter Code braucht eine Menge </a:t>
            </a:r>
            <a:r>
              <a:rPr lang="de-DE" dirty="0" err="1"/>
              <a:t>Refaktorierung</a:t>
            </a:r>
            <a:r>
              <a:rPr lang="de-DE" dirty="0"/>
              <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6063319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Langfristiges Refactoring</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a:xfrm>
            <a:off x="718299" y="1733550"/>
            <a:ext cx="6851543" cy="2980500"/>
          </a:xfrm>
        </p:spPr>
        <p:txBody>
          <a:bodyPr/>
          <a:lstStyle/>
          <a:p>
            <a:r>
              <a:rPr lang="de-DE" sz="1800" dirty="0"/>
              <a:t>Meisten Refactoring-Aufgaben dauern nur wenige Minuten bis Stunden</a:t>
            </a:r>
          </a:p>
          <a:p>
            <a:endParaRPr lang="de-DE" sz="1800" dirty="0"/>
          </a:p>
          <a:p>
            <a:r>
              <a:rPr lang="de-DE" sz="1800" dirty="0"/>
              <a:t>Größere Refactoring-Aufwände können Wochen dauern</a:t>
            </a:r>
          </a:p>
          <a:p>
            <a:endParaRPr lang="de-DE" sz="1800" dirty="0"/>
          </a:p>
          <a:p>
            <a:r>
              <a:rPr lang="de-DE" sz="1800" dirty="0"/>
              <a:t>Kleine Schritte im Refactoring-Prozess ermöglichen es, das System schrittweise zu verbessern, ohne es zu brechen</a:t>
            </a:r>
          </a:p>
        </p:txBody>
      </p:sp>
    </p:spTree>
    <p:extLst>
      <p:ext uri="{BB962C8B-B14F-4D97-AF65-F5344CB8AC3E}">
        <p14:creationId xmlns:p14="http://schemas.microsoft.com/office/powerpoint/2010/main" val="8037871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Refactoring im Rahmen eines</a:t>
            </a:r>
            <a:br>
              <a:rPr lang="de-DE" b="1" dirty="0"/>
            </a:br>
            <a:r>
              <a:rPr lang="de-DE" b="1" dirty="0"/>
              <a:t>Code-Review</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sz="1800" dirty="0"/>
              <a:t>Regelmäßige Code-Reviews sind essentiell für Wissenstransfer und klaren Code</a:t>
            </a:r>
          </a:p>
          <a:p>
            <a:endParaRPr lang="de-DE" sz="1800" dirty="0"/>
          </a:p>
          <a:p>
            <a:r>
              <a:rPr lang="de-DE" sz="1800" dirty="0"/>
              <a:t>Code-Reviews ermöglichen erfahrenen Entwicklern, ihr Wissen an weniger Erfahrene weiterzugeben</a:t>
            </a:r>
          </a:p>
          <a:p>
            <a:endParaRPr lang="de-DE" sz="1800" dirty="0"/>
          </a:p>
          <a:p>
            <a:r>
              <a:rPr lang="de-DE" sz="1800" dirty="0"/>
              <a:t>Direkte Zusammenarbeit zwischen Autor und Reviewer ist oft effektiver als isolierte Begutachtung</a:t>
            </a:r>
          </a:p>
          <a:p>
            <a:endParaRPr lang="de-DE" sz="1800" dirty="0"/>
          </a:p>
          <a:p>
            <a:endParaRPr lang="de-DE" sz="1800" dirty="0"/>
          </a:p>
          <a:p>
            <a:endParaRPr lang="de-DE" sz="1800" dirty="0"/>
          </a:p>
        </p:txBody>
      </p:sp>
    </p:spTree>
    <p:extLst>
      <p:ext uri="{BB962C8B-B14F-4D97-AF65-F5344CB8AC3E}">
        <p14:creationId xmlns:p14="http://schemas.microsoft.com/office/powerpoint/2010/main" val="57364394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Was sage ich meinem Vorgesetzten?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Fehlerkorrektur oder unproduktive Arbeit</a:t>
            </a:r>
          </a:p>
          <a:p>
            <a:endParaRPr lang="de-DE" dirty="0"/>
          </a:p>
          <a:p>
            <a:r>
              <a:rPr lang="de-DE" dirty="0"/>
              <a:t>Refactoring nicht explizit erwähnen </a:t>
            </a:r>
          </a:p>
          <a:p>
            <a:endParaRPr lang="de-DE" dirty="0"/>
          </a:p>
          <a:p>
            <a:r>
              <a:rPr lang="de-DE" dirty="0"/>
              <a:t>Design-Ausdauer-Hypothese</a:t>
            </a:r>
          </a:p>
        </p:txBody>
      </p:sp>
    </p:spTree>
    <p:extLst>
      <p:ext uri="{BB962C8B-B14F-4D97-AF65-F5344CB8AC3E}">
        <p14:creationId xmlns:p14="http://schemas.microsoft.com/office/powerpoint/2010/main" val="21160477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5" y="518395"/>
            <a:ext cx="3906600" cy="857400"/>
          </a:xfrm>
          <a:prstGeom prst="rect">
            <a:avLst/>
          </a:prstGeom>
        </p:spPr>
        <p:txBody>
          <a:bodyPr spcFirstLastPara="1" wrap="square" lIns="91425" tIns="91425" rIns="91425" bIns="91425" anchor="b" anchorCtr="0">
            <a:noAutofit/>
          </a:bodyPr>
          <a:lstStyle/>
          <a:p>
            <a:pPr lvl="0" algn="ctr"/>
            <a:r>
              <a:rPr lang="de-DE" dirty="0"/>
              <a:t>Eisbrecher</a:t>
            </a:r>
            <a:endParaRPr dirty="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10" name="Google Shape;3871;p18">
            <a:extLst>
              <a:ext uri="{FF2B5EF4-FFF2-40B4-BE49-F238E27FC236}">
                <a16:creationId xmlns:a16="http://schemas.microsoft.com/office/drawing/2014/main" id="{C9A86249-B61B-4C6A-B936-22184EDB52E7}"/>
              </a:ext>
            </a:extLst>
          </p:cNvPr>
          <p:cNvSpPr txBox="1">
            <a:spLocks/>
          </p:cNvSpPr>
          <p:nvPr/>
        </p:nvSpPr>
        <p:spPr>
          <a:xfrm>
            <a:off x="4054675" y="1499591"/>
            <a:ext cx="3380550" cy="258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de-DE" sz="1600" dirty="0"/>
              <a:t>Wer bist du?</a:t>
            </a:r>
          </a:p>
          <a:p>
            <a:endParaRPr lang="de-DE" sz="1600" dirty="0"/>
          </a:p>
          <a:p>
            <a:r>
              <a:rPr lang="de-DE" sz="1600" dirty="0"/>
              <a:t>Was machst du?</a:t>
            </a:r>
          </a:p>
          <a:p>
            <a:endParaRPr lang="de-DE" sz="1600" dirty="0"/>
          </a:p>
          <a:p>
            <a:r>
              <a:rPr lang="de-DE" sz="1600" dirty="0"/>
              <a:t>Was sind deine Erwartungen?</a:t>
            </a:r>
          </a:p>
          <a:p>
            <a:endParaRPr lang="de-DE" sz="1600" dirty="0"/>
          </a:p>
          <a:p>
            <a:r>
              <a:rPr lang="de-DE" sz="1600" dirty="0"/>
              <a:t>Was ist deine Lieblings-IDE?</a:t>
            </a:r>
          </a:p>
        </p:txBody>
      </p:sp>
      <p:pic>
        <p:nvPicPr>
          <p:cNvPr id="3" name="Picture 2">
            <a:extLst>
              <a:ext uri="{FF2B5EF4-FFF2-40B4-BE49-F238E27FC236}">
                <a16:creationId xmlns:a16="http://schemas.microsoft.com/office/drawing/2014/main" id="{F760E11D-E0C0-4278-8D0F-A1370E107D22}"/>
              </a:ext>
            </a:extLst>
          </p:cNvPr>
          <p:cNvPicPr>
            <a:picLocks noChangeAspect="1"/>
          </p:cNvPicPr>
          <p:nvPr/>
        </p:nvPicPr>
        <p:blipFill>
          <a:blip r:embed="rId4"/>
          <a:stretch>
            <a:fillRect/>
          </a:stretch>
        </p:blipFill>
        <p:spPr>
          <a:xfrm>
            <a:off x="-4195448" y="0"/>
            <a:ext cx="8229600" cy="5143500"/>
          </a:xfrm>
          <a:prstGeom prst="rect">
            <a:avLst/>
          </a:prstGeom>
        </p:spPr>
      </p:pic>
    </p:spTree>
    <p:extLst>
      <p:ext uri="{BB962C8B-B14F-4D97-AF65-F5344CB8AC3E}">
        <p14:creationId xmlns:p14="http://schemas.microsoft.com/office/powerpoint/2010/main" val="335736788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Wann sollte ich nicht </a:t>
            </a:r>
            <a:r>
              <a:rPr lang="de-DE" b="1" dirty="0" err="1"/>
              <a:t>refaktorisieren</a:t>
            </a:r>
            <a:r>
              <a:rPr lang="de-DE" b="1" dirty="0"/>
              <a: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Unordentlichen Code welcher nicht geändert werden muss</a:t>
            </a:r>
          </a:p>
          <a:p>
            <a:endParaRPr lang="de-DE" dirty="0"/>
          </a:p>
          <a:p>
            <a:r>
              <a:rPr lang="de-DE" dirty="0"/>
              <a:t>Entscheidung zwischen Refactoring und Neuschreiben </a:t>
            </a:r>
          </a:p>
        </p:txBody>
      </p:sp>
    </p:spTree>
    <p:extLst>
      <p:ext uri="{BB962C8B-B14F-4D97-AF65-F5344CB8AC3E}">
        <p14:creationId xmlns:p14="http://schemas.microsoft.com/office/powerpoint/2010/main" val="157485828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Verlangsamung neuer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wirtschaftlicher Nutzen</a:t>
            </a:r>
          </a:p>
          <a:p>
            <a:endParaRPr lang="de-DE" dirty="0"/>
          </a:p>
          <a:p>
            <a:r>
              <a:rPr lang="de-DE" dirty="0"/>
              <a:t>zu wenig Refactoring oft problematischer  </a:t>
            </a:r>
          </a:p>
        </p:txBody>
      </p:sp>
    </p:spTree>
    <p:extLst>
      <p:ext uri="{BB962C8B-B14F-4D97-AF65-F5344CB8AC3E}">
        <p14:creationId xmlns:p14="http://schemas.microsoft.com/office/powerpoint/2010/main" val="779322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19400" cy="3692400"/>
          </a:xfrm>
          <a:prstGeom prst="rect">
            <a:avLst/>
          </a:prstGeom>
        </p:spPr>
        <p:txBody>
          <a:bodyPr spcFirstLastPara="1" wrap="square" lIns="91425" tIns="91425" rIns="91425" bIns="91425" anchor="t" anchorCtr="0">
            <a:noAutofit/>
          </a:bodyPr>
          <a:lstStyle/>
          <a:p>
            <a:pPr marL="0" lvl="0" indent="0">
              <a:buNone/>
            </a:pPr>
            <a:r>
              <a:rPr lang="de-DE" dirty="0"/>
              <a:t>Der Zweck des Refactoring besteht darin, schneller zu programmieren und mit weniger Aufwand mehr Wert zu schaffen.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38098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Code Eigentum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Beziehungen zu anderen Teilen des Systems</a:t>
            </a:r>
          </a:p>
          <a:p>
            <a:endParaRPr lang="de-DE" dirty="0"/>
          </a:p>
          <a:p>
            <a:r>
              <a:rPr lang="de-DE" dirty="0"/>
              <a:t>Änderungen an der Schnittstelle das Verhalten von Clients beeinflussen </a:t>
            </a:r>
          </a:p>
        </p:txBody>
      </p:sp>
    </p:spTree>
    <p:extLst>
      <p:ext uri="{BB962C8B-B14F-4D97-AF65-F5344CB8AC3E}">
        <p14:creationId xmlns:p14="http://schemas.microsoft.com/office/powerpoint/2010/main" val="7544459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Branches</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Feature </a:t>
            </a:r>
            <a:r>
              <a:rPr lang="de-DE" dirty="0" err="1"/>
              <a:t>Branches</a:t>
            </a:r>
            <a:endParaRPr lang="de-DE" dirty="0"/>
          </a:p>
          <a:p>
            <a:endParaRPr lang="de-DE" dirty="0"/>
          </a:p>
          <a:p>
            <a:r>
              <a:rPr lang="de-DE" dirty="0" err="1"/>
              <a:t>Continuous</a:t>
            </a:r>
            <a:r>
              <a:rPr lang="de-DE" dirty="0"/>
              <a:t> Integration (CI) </a:t>
            </a:r>
          </a:p>
          <a:p>
            <a:endParaRPr lang="de-DE" dirty="0"/>
          </a:p>
          <a:p>
            <a:r>
              <a:rPr lang="de-DE" dirty="0" err="1"/>
              <a:t>Merges</a:t>
            </a:r>
            <a:endParaRPr lang="de-DE" dirty="0"/>
          </a:p>
        </p:txBody>
      </p:sp>
    </p:spTree>
    <p:extLst>
      <p:ext uri="{BB962C8B-B14F-4D97-AF65-F5344CB8AC3E}">
        <p14:creationId xmlns:p14="http://schemas.microsoft.com/office/powerpoint/2010/main" val="160606810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err="1"/>
              <a:t>Testing</a:t>
            </a:r>
            <a:endParaRPr lang="de-DE" b="1"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Schnelles erkennen von Fehlern</a:t>
            </a:r>
          </a:p>
          <a:p>
            <a:endParaRPr lang="de-DE" dirty="0"/>
          </a:p>
          <a:p>
            <a:r>
              <a:rPr lang="de-DE" dirty="0"/>
              <a:t>Selbsttestender Code</a:t>
            </a:r>
          </a:p>
        </p:txBody>
      </p:sp>
    </p:spTree>
    <p:extLst>
      <p:ext uri="{BB962C8B-B14F-4D97-AF65-F5344CB8AC3E}">
        <p14:creationId xmlns:p14="http://schemas.microsoft.com/office/powerpoint/2010/main" val="31340229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109440" cy="3692400"/>
          </a:xfrm>
          <a:prstGeom prst="rect">
            <a:avLst/>
          </a:prstGeom>
        </p:spPr>
        <p:txBody>
          <a:bodyPr spcFirstLastPara="1" wrap="square" lIns="91425" tIns="91425" rIns="91425" bIns="91425" anchor="t" anchorCtr="0">
            <a:noAutofit/>
          </a:bodyPr>
          <a:lstStyle/>
          <a:p>
            <a:pPr marL="0" lvl="0" indent="0">
              <a:buNone/>
            </a:pPr>
            <a:r>
              <a:rPr lang="de-DE" dirty="0"/>
              <a:t>Wenn jemand sagt, dass sein Code ein paar Tage lang kaputt war, während er Refactoring betreibt, kann man ziemlich sicher sein, dass er nicht </a:t>
            </a:r>
            <a:r>
              <a:rPr lang="de-DE" dirty="0" err="1"/>
              <a:t>refactoriert</a:t>
            </a:r>
            <a:r>
              <a:rPr lang="de-DE" dirty="0"/>
              <a:t> hat.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10130857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1233392"/>
          </a:xfrm>
          <a:prstGeom prst="rect">
            <a:avLst/>
          </a:prstGeom>
        </p:spPr>
        <p:txBody>
          <a:bodyPr spcFirstLastPara="1" wrap="square" lIns="91425" tIns="91425" rIns="91425" bIns="91425" anchor="b" anchorCtr="0">
            <a:noAutofit/>
          </a:bodyPr>
          <a:lstStyle/>
          <a:p>
            <a:r>
              <a:rPr lang="de-DE" b="1" dirty="0"/>
              <a:t>Legacy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Ohne Tests kann Legacy-Code nicht sicher </a:t>
            </a:r>
            <a:r>
              <a:rPr lang="de-DE" dirty="0" err="1"/>
              <a:t>refaktorisiert</a:t>
            </a:r>
            <a:r>
              <a:rPr lang="de-DE" dirty="0"/>
              <a:t> werden</a:t>
            </a:r>
          </a:p>
          <a:p>
            <a:endParaRPr lang="de-DE" dirty="0"/>
          </a:p>
          <a:p>
            <a:r>
              <a:rPr lang="de-DE" dirty="0"/>
              <a:t>Refactoring kann ein fantastisches Werkzeug sein, um ein Legacy-System zu verstehen</a:t>
            </a:r>
          </a:p>
        </p:txBody>
      </p:sp>
    </p:spTree>
    <p:extLst>
      <p:ext uri="{BB962C8B-B14F-4D97-AF65-F5344CB8AC3E}">
        <p14:creationId xmlns:p14="http://schemas.microsoft.com/office/powerpoint/2010/main" val="2027518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5.</a:t>
            </a:r>
            <a:br>
              <a:rPr lang="en" dirty="0"/>
            </a:br>
            <a:r>
              <a:rPr lang="de-DE" b="1" dirty="0"/>
              <a:t>Schlechte Gerüche im Code</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dirty="0"/>
              <a:t>Erläuterung der "schlechten Gerüche"</a:t>
            </a:r>
            <a:endParaRPr dirty="0"/>
          </a:p>
        </p:txBody>
      </p:sp>
    </p:spTree>
    <p:extLst>
      <p:ext uri="{BB962C8B-B14F-4D97-AF65-F5344CB8AC3E}">
        <p14:creationId xmlns:p14="http://schemas.microsoft.com/office/powerpoint/2010/main" val="288577931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1859696" y="201220"/>
            <a:ext cx="5424607" cy="828137"/>
          </a:xfrm>
          <a:prstGeom prst="rect">
            <a:avLst/>
          </a:prstGeom>
          <a:solidFill>
            <a:schemeClr val="accent3"/>
          </a:solidFill>
        </p:spPr>
        <p:txBody>
          <a:bodyPr spcFirstLastPara="1" wrap="square" lIns="91425" tIns="91425" rIns="91425" bIns="91425" anchor="t" anchorCtr="0">
            <a:noAutofit/>
          </a:bodyPr>
          <a:lstStyle/>
          <a:p>
            <a:pPr lvl="0" algn="ctr"/>
            <a:r>
              <a:rPr lang="en-US" sz="2400" dirty="0">
                <a:solidFill>
                  <a:srgbClr val="FFFFFF"/>
                </a:solidFill>
                <a:latin typeface="Titillium Web Light"/>
                <a:ea typeface="Titillium Web Light"/>
                <a:cs typeface="Titillium Web Light"/>
                <a:sym typeface="Titillium Web Light"/>
              </a:rPr>
              <a:t>“</a:t>
            </a:r>
            <a:r>
              <a:rPr lang="en-US" sz="2400" dirty="0" err="1">
                <a:solidFill>
                  <a:srgbClr val="FFFFFF"/>
                </a:solidFill>
                <a:latin typeface="Titillium Web Light"/>
                <a:ea typeface="Titillium Web Light"/>
                <a:cs typeface="Titillium Web Light"/>
                <a:sym typeface="Titillium Web Light"/>
              </a:rPr>
              <a:t>Wenn</a:t>
            </a:r>
            <a:r>
              <a:rPr lang="en-US" sz="2400" dirty="0">
                <a:solidFill>
                  <a:srgbClr val="FFFFFF"/>
                </a:solidFill>
                <a:latin typeface="Titillium Web Light"/>
                <a:ea typeface="Titillium Web Light"/>
                <a:cs typeface="Titillium Web Light"/>
                <a:sym typeface="Titillium Web Light"/>
              </a:rPr>
              <a:t> es </a:t>
            </a:r>
            <a:r>
              <a:rPr lang="en-US" sz="2400" dirty="0" err="1">
                <a:solidFill>
                  <a:srgbClr val="FFFFFF"/>
                </a:solidFill>
                <a:latin typeface="Titillium Web Light"/>
                <a:ea typeface="Titillium Web Light"/>
                <a:cs typeface="Titillium Web Light"/>
                <a:sym typeface="Titillium Web Light"/>
              </a:rPr>
              <a:t>stinkt</a:t>
            </a:r>
            <a:r>
              <a:rPr lang="en-US" sz="2400" dirty="0">
                <a:solidFill>
                  <a:srgbClr val="FFFFFF"/>
                </a:solidFill>
                <a:latin typeface="Titillium Web Light"/>
                <a:ea typeface="Titillium Web Light"/>
                <a:cs typeface="Titillium Web Light"/>
                <a:sym typeface="Titillium Web Light"/>
              </a:rPr>
              <a:t>, muss man </a:t>
            </a:r>
            <a:r>
              <a:rPr lang="en-US" sz="2400" dirty="0" err="1">
                <a:solidFill>
                  <a:srgbClr val="FFFFFF"/>
                </a:solidFill>
                <a:latin typeface="Titillium Web Light"/>
                <a:ea typeface="Titillium Web Light"/>
                <a:cs typeface="Titillium Web Light"/>
                <a:sym typeface="Titillium Web Light"/>
              </a:rPr>
              <a:t>wechseln</a:t>
            </a:r>
            <a:r>
              <a:rPr lang="en-US" sz="2400" dirty="0">
                <a:solidFill>
                  <a:srgbClr val="FFFFFF"/>
                </a:solidFill>
                <a:latin typeface="Titillium Web Light"/>
                <a:ea typeface="Titillium Web Light"/>
                <a:cs typeface="Titillium Web Light"/>
                <a:sym typeface="Titillium Web Light"/>
              </a:rPr>
              <a:t>.”</a:t>
            </a:r>
            <a:br>
              <a:rPr lang="en-US" sz="2400" dirty="0">
                <a:solidFill>
                  <a:srgbClr val="FFFFFF"/>
                </a:solidFill>
                <a:latin typeface="Titillium Web Light"/>
                <a:ea typeface="Titillium Web Light"/>
                <a:cs typeface="Titillium Web Light"/>
                <a:sym typeface="Titillium Web Light"/>
              </a:rPr>
            </a:br>
            <a:r>
              <a:rPr lang="en-US" sz="2400" dirty="0">
                <a:solidFill>
                  <a:srgbClr val="FFFFFF"/>
                </a:solidFill>
                <a:latin typeface="Titillium Web Light"/>
                <a:ea typeface="Titillium Web Light"/>
                <a:cs typeface="Titillium Web Light"/>
                <a:sym typeface="Titillium Web Light"/>
              </a:rPr>
              <a:t>— </a:t>
            </a:r>
            <a:r>
              <a:rPr lang="de-DE" sz="2400" dirty="0">
                <a:solidFill>
                  <a:srgbClr val="FFFFFF"/>
                </a:solidFill>
                <a:latin typeface="Titillium Web Light"/>
                <a:ea typeface="Titillium Web Light"/>
                <a:cs typeface="Titillium Web Light"/>
                <a:sym typeface="Titillium Web Light"/>
              </a:rPr>
              <a:t>Oma Birkmann</a:t>
            </a:r>
            <a:endParaRPr sz="2400" dirty="0">
              <a:solidFill>
                <a:srgbClr val="FFFFFF"/>
              </a:solidFill>
              <a:highlight>
                <a:srgbClr val="0B87A1"/>
              </a:highlight>
              <a:latin typeface="Titillium Web Light"/>
              <a:ea typeface="Titillium Web Light"/>
              <a:cs typeface="Titillium Web Light"/>
              <a:sym typeface="Titillium Web Light"/>
            </a:endParaRPr>
          </a:p>
        </p:txBody>
      </p:sp>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13783143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de-DE" b="1" dirty="0"/>
              <a:t>Einleitung</a:t>
            </a:r>
            <a:endParaRPr b="1"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Wichtigkeit von sauberem Code und kontinuierlicher Verbesserung</a:t>
            </a:r>
            <a:endParaRPr dirty="0"/>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Wonach riecht es hier?</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MYSTERIÖSER NAME</a:t>
            </a:r>
          </a:p>
          <a:p>
            <a:r>
              <a:rPr lang="de-DE" sz="1600" dirty="0"/>
              <a:t>DUPLIZIERTER CODE</a:t>
            </a:r>
          </a:p>
          <a:p>
            <a:r>
              <a:rPr lang="de-DE" sz="1600" dirty="0"/>
              <a:t>LANGE FUNKTIONEN</a:t>
            </a:r>
          </a:p>
          <a:p>
            <a:r>
              <a:rPr lang="de-DE" sz="1600" dirty="0"/>
              <a:t>LANGE PARAMETERLISTE</a:t>
            </a:r>
          </a:p>
          <a:p>
            <a:r>
              <a:rPr lang="de-DE" sz="1600" dirty="0"/>
              <a:t>GLOBALE DATEN</a:t>
            </a:r>
          </a:p>
          <a:p>
            <a:r>
              <a:rPr lang="de-DE" sz="1600" dirty="0"/>
              <a:t>FEATURE NEID</a:t>
            </a:r>
          </a:p>
          <a:p>
            <a:r>
              <a:rPr lang="de-DE" sz="1600" dirty="0"/>
              <a:t>GROSSE KLASSEN</a:t>
            </a:r>
          </a:p>
          <a:p>
            <a:r>
              <a:rPr lang="de-DE" sz="1600"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2458039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MYSTERIÖSER NAME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Aussagekräftigen Namen für Funktionen, Module, Variablen und Klassen</a:t>
            </a:r>
          </a:p>
          <a:p>
            <a:endParaRPr lang="de-DE" dirty="0"/>
          </a:p>
          <a:p>
            <a:r>
              <a:rPr lang="de-DE" dirty="0" err="1"/>
              <a:t>Refactorings</a:t>
            </a:r>
            <a:endParaRPr lang="de-DE" dirty="0"/>
          </a:p>
          <a:p>
            <a:pPr lvl="1"/>
            <a:r>
              <a:rPr lang="de-DE" dirty="0"/>
              <a:t>Change </a:t>
            </a:r>
            <a:r>
              <a:rPr lang="de-DE" dirty="0" err="1"/>
              <a:t>Function</a:t>
            </a:r>
            <a:r>
              <a:rPr lang="de-DE" dirty="0"/>
              <a:t> Declaration</a:t>
            </a:r>
          </a:p>
          <a:p>
            <a:pPr lvl="1"/>
            <a:r>
              <a:rPr lang="de-DE" dirty="0" err="1"/>
              <a:t>Rename</a:t>
            </a:r>
            <a:r>
              <a:rPr lang="de-DE" dirty="0"/>
              <a:t> Variable</a:t>
            </a:r>
          </a:p>
          <a:p>
            <a:pPr lvl="1"/>
            <a:r>
              <a:rPr lang="de-DE" dirty="0" err="1"/>
              <a:t>Rename</a:t>
            </a:r>
            <a:r>
              <a:rPr lang="de-DE" dirty="0"/>
              <a:t> Field</a:t>
            </a:r>
          </a:p>
          <a:p>
            <a:endParaRPr lang="de-DE" dirty="0"/>
          </a:p>
        </p:txBody>
      </p:sp>
    </p:spTree>
    <p:extLst>
      <p:ext uri="{BB962C8B-B14F-4D97-AF65-F5344CB8AC3E}">
        <p14:creationId xmlns:p14="http://schemas.microsoft.com/office/powerpoint/2010/main" val="5430966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DUPLIZIERTER CODE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Beeinträchtigt Lesbarkeit und Wartbarkeit des Programms</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a:t>Slide Statements</a:t>
            </a:r>
          </a:p>
          <a:p>
            <a:pPr lvl="1"/>
            <a:r>
              <a:rPr lang="de-DE" dirty="0"/>
              <a:t>Pull Up Method</a:t>
            </a:r>
          </a:p>
          <a:p>
            <a:endParaRPr lang="de-DE" dirty="0"/>
          </a:p>
        </p:txBody>
      </p:sp>
    </p:spTree>
    <p:extLst>
      <p:ext uri="{BB962C8B-B14F-4D97-AF65-F5344CB8AC3E}">
        <p14:creationId xmlns:p14="http://schemas.microsoft.com/office/powerpoint/2010/main" val="18439822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FUNKTIONEN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Suche nach Kommentaren, Bedingungen und Schleifen</a:t>
            </a:r>
          </a:p>
          <a:p>
            <a:endParaRPr lang="de-DE" dirty="0"/>
          </a:p>
          <a:p>
            <a:r>
              <a:rPr lang="de-DE" dirty="0" err="1"/>
              <a:t>Refactorings</a:t>
            </a:r>
            <a:endParaRPr lang="de-DE" dirty="0"/>
          </a:p>
          <a:p>
            <a:pPr lvl="1"/>
            <a:r>
              <a:rPr lang="de-DE" dirty="0" err="1"/>
              <a:t>Extract</a:t>
            </a:r>
            <a:r>
              <a:rPr lang="de-DE" dirty="0"/>
              <a:t> </a:t>
            </a:r>
            <a:r>
              <a:rPr lang="de-DE" dirty="0" err="1"/>
              <a:t>Function</a:t>
            </a:r>
            <a:endParaRPr lang="de-DE" dirty="0"/>
          </a:p>
          <a:p>
            <a:pPr lvl="1"/>
            <a:r>
              <a:rPr lang="de-DE" dirty="0" err="1"/>
              <a:t>Replace</a:t>
            </a:r>
            <a:r>
              <a:rPr lang="de-DE" dirty="0"/>
              <a:t> </a:t>
            </a:r>
            <a:r>
              <a:rPr lang="de-DE" dirty="0" err="1"/>
              <a:t>Temp</a:t>
            </a:r>
            <a:r>
              <a:rPr lang="de-DE" dirty="0"/>
              <a:t> </a:t>
            </a:r>
            <a:r>
              <a:rPr lang="de-DE" dirty="0" err="1"/>
              <a:t>with</a:t>
            </a:r>
            <a:r>
              <a:rPr lang="de-DE" dirty="0"/>
              <a:t> Query </a:t>
            </a:r>
          </a:p>
          <a:p>
            <a:pPr lvl="1"/>
            <a:r>
              <a:rPr lang="de-DE" dirty="0" err="1"/>
              <a:t>Introduce</a:t>
            </a:r>
            <a:r>
              <a:rPr lang="de-DE" dirty="0"/>
              <a:t> Parameter </a:t>
            </a:r>
            <a:r>
              <a:rPr lang="de-DE" dirty="0" err="1"/>
              <a:t>Object</a:t>
            </a:r>
            <a:endParaRPr lang="de-DE" dirty="0"/>
          </a:p>
        </p:txBody>
      </p:sp>
    </p:spTree>
    <p:extLst>
      <p:ext uri="{BB962C8B-B14F-4D97-AF65-F5344CB8AC3E}">
        <p14:creationId xmlns:p14="http://schemas.microsoft.com/office/powerpoint/2010/main" val="13797883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LANGE PARAMETERLISTE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ABC</a:t>
            </a:r>
          </a:p>
          <a:p>
            <a:endParaRPr lang="de-DE" dirty="0"/>
          </a:p>
          <a:p>
            <a:r>
              <a:rPr lang="de-DE" dirty="0" err="1"/>
              <a:t>Refactorings</a:t>
            </a:r>
            <a:endParaRPr lang="de-DE" dirty="0"/>
          </a:p>
          <a:p>
            <a:pPr lvl="1"/>
            <a:r>
              <a:rPr lang="de-DE" dirty="0"/>
              <a:t>ABC</a:t>
            </a:r>
          </a:p>
        </p:txBody>
      </p:sp>
    </p:spTree>
    <p:extLst>
      <p:ext uri="{BB962C8B-B14F-4D97-AF65-F5344CB8AC3E}">
        <p14:creationId xmlns:p14="http://schemas.microsoft.com/office/powerpoint/2010/main" val="128050144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GLOBALE DATEN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ABC</a:t>
            </a:r>
          </a:p>
          <a:p>
            <a:endParaRPr lang="de-DE" dirty="0"/>
          </a:p>
          <a:p>
            <a:r>
              <a:rPr lang="de-DE" dirty="0" err="1"/>
              <a:t>Refactorings</a:t>
            </a:r>
            <a:endParaRPr lang="de-DE" dirty="0"/>
          </a:p>
          <a:p>
            <a:pPr lvl="1"/>
            <a:r>
              <a:rPr lang="de-DE" dirty="0"/>
              <a:t>ABC</a:t>
            </a:r>
          </a:p>
        </p:txBody>
      </p:sp>
    </p:spTree>
    <p:extLst>
      <p:ext uri="{BB962C8B-B14F-4D97-AF65-F5344CB8AC3E}">
        <p14:creationId xmlns:p14="http://schemas.microsoft.com/office/powerpoint/2010/main" val="9757100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FEATURE NEID</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ABC</a:t>
            </a:r>
          </a:p>
          <a:p>
            <a:endParaRPr lang="de-DE" dirty="0"/>
          </a:p>
          <a:p>
            <a:r>
              <a:rPr lang="de-DE" dirty="0" err="1"/>
              <a:t>Refactorings</a:t>
            </a:r>
            <a:endParaRPr lang="de-DE" dirty="0"/>
          </a:p>
          <a:p>
            <a:pPr lvl="1"/>
            <a:r>
              <a:rPr lang="de-DE" dirty="0"/>
              <a:t>ABC</a:t>
            </a:r>
          </a:p>
        </p:txBody>
      </p:sp>
    </p:spTree>
    <p:extLst>
      <p:ext uri="{BB962C8B-B14F-4D97-AF65-F5344CB8AC3E}">
        <p14:creationId xmlns:p14="http://schemas.microsoft.com/office/powerpoint/2010/main" val="278053497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GROSSE KLASSEN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ABC</a:t>
            </a:r>
          </a:p>
          <a:p>
            <a:endParaRPr lang="de-DE" dirty="0"/>
          </a:p>
          <a:p>
            <a:r>
              <a:rPr lang="de-DE" dirty="0" err="1"/>
              <a:t>Refactorings</a:t>
            </a:r>
            <a:endParaRPr lang="de-DE" dirty="0"/>
          </a:p>
          <a:p>
            <a:pPr lvl="1"/>
            <a:r>
              <a:rPr lang="de-DE" dirty="0"/>
              <a:t>ABC</a:t>
            </a:r>
          </a:p>
        </p:txBody>
      </p:sp>
    </p:spTree>
    <p:extLst>
      <p:ext uri="{BB962C8B-B14F-4D97-AF65-F5344CB8AC3E}">
        <p14:creationId xmlns:p14="http://schemas.microsoft.com/office/powerpoint/2010/main" val="8187972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r>
              <a:rPr lang="de-DE" b="1" dirty="0"/>
              <a:t>KOMMENTARE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3" name="Text Placeholder 2">
            <a:extLst>
              <a:ext uri="{FF2B5EF4-FFF2-40B4-BE49-F238E27FC236}">
                <a16:creationId xmlns:a16="http://schemas.microsoft.com/office/drawing/2014/main" id="{93EB1EE5-3656-4DE4-A5E5-3335CE6AD252}"/>
              </a:ext>
            </a:extLst>
          </p:cNvPr>
          <p:cNvSpPr>
            <a:spLocks noGrp="1"/>
          </p:cNvSpPr>
          <p:nvPr>
            <p:ph type="body" idx="1"/>
          </p:nvPr>
        </p:nvSpPr>
        <p:spPr/>
        <p:txBody>
          <a:bodyPr/>
          <a:lstStyle/>
          <a:p>
            <a:r>
              <a:rPr lang="de-DE" dirty="0"/>
              <a:t>ABC</a:t>
            </a:r>
          </a:p>
          <a:p>
            <a:endParaRPr lang="de-DE" dirty="0"/>
          </a:p>
          <a:p>
            <a:r>
              <a:rPr lang="de-DE" dirty="0" err="1"/>
              <a:t>Refactorings</a:t>
            </a:r>
            <a:endParaRPr lang="de-DE" dirty="0"/>
          </a:p>
          <a:p>
            <a:pPr lvl="1"/>
            <a:r>
              <a:rPr lang="de-DE" dirty="0"/>
              <a:t>ABC</a:t>
            </a:r>
          </a:p>
        </p:txBody>
      </p:sp>
    </p:spTree>
    <p:extLst>
      <p:ext uri="{BB962C8B-B14F-4D97-AF65-F5344CB8AC3E}">
        <p14:creationId xmlns:p14="http://schemas.microsoft.com/office/powerpoint/2010/main" val="313982881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lvl="0"/>
            <a:r>
              <a:rPr lang="en" dirty="0"/>
              <a:t>6.</a:t>
            </a:r>
            <a:br>
              <a:rPr lang="en" dirty="0"/>
            </a:br>
            <a:r>
              <a:rPr lang="de-DE" b="1" dirty="0"/>
              <a:t>Test Aufbau</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Vorteile von Selbsttestenden Codes</a:t>
            </a:r>
            <a:endParaRPr dirty="0"/>
          </a:p>
        </p:txBody>
      </p:sp>
    </p:spTree>
    <p:extLst>
      <p:ext uri="{BB962C8B-B14F-4D97-AF65-F5344CB8AC3E}">
        <p14:creationId xmlns:p14="http://schemas.microsoft.com/office/powerpoint/2010/main" val="415704688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Gliederung</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Was ist Refactoring?</a:t>
            </a:r>
          </a:p>
          <a:p>
            <a:r>
              <a:rPr lang="de-DE" sz="1600" dirty="0"/>
              <a:t>Warum ist Refactoring notwendig?</a:t>
            </a:r>
          </a:p>
          <a:p>
            <a:r>
              <a:rPr lang="de-DE" sz="1600" dirty="0"/>
              <a:t>Wann ist Refactoring notwendig?</a:t>
            </a:r>
          </a:p>
          <a:p>
            <a:r>
              <a:rPr lang="de-DE" sz="1600" dirty="0"/>
              <a:t>Die "schlechten Gerüche" im Code</a:t>
            </a:r>
          </a:p>
          <a:p>
            <a:r>
              <a:rPr lang="de-DE" sz="1600" dirty="0"/>
              <a:t>Nützliches Refactoring</a:t>
            </a:r>
          </a:p>
          <a:p>
            <a:r>
              <a:rPr lang="de-DE" sz="1600" dirty="0" err="1"/>
              <a:t>Testing</a:t>
            </a:r>
            <a:endParaRPr lang="de-DE" sz="1600" dirty="0"/>
          </a:p>
          <a:p>
            <a:r>
              <a:rPr lang="de-DE" sz="1600" dirty="0"/>
              <a:t>Praxis Beispiele</a:t>
            </a:r>
          </a:p>
          <a:p>
            <a:r>
              <a:rPr lang="de-DE" sz="1600" dirty="0"/>
              <a:t>Fortgeschrittenes Refactoring</a:t>
            </a:r>
          </a:p>
          <a:p>
            <a:r>
              <a:rPr lang="de-DE" sz="1600" dirty="0"/>
              <a:t>Refactoring eures Codes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2195961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484407" cy="3692400"/>
          </a:xfrm>
          <a:prstGeom prst="rect">
            <a:avLst/>
          </a:prstGeom>
        </p:spPr>
        <p:txBody>
          <a:bodyPr spcFirstLastPara="1" wrap="square" lIns="91425" tIns="91425" rIns="91425" bIns="91425" anchor="t" anchorCtr="0">
            <a:noAutofit/>
          </a:bodyPr>
          <a:lstStyle/>
          <a:p>
            <a:pPr marL="0" lvl="0" indent="0">
              <a:buNone/>
            </a:pPr>
            <a:r>
              <a:rPr lang="de-DE" dirty="0"/>
              <a:t>Der wahre Test für guten Code ist, wie leicht er zu ändern ist.</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6547672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Wie</a:t>
            </a:r>
            <a:endParaRPr b="1" dirty="0"/>
          </a:p>
          <a:p>
            <a:pPr marL="114300" indent="0">
              <a:buNone/>
            </a:pPr>
            <a:r>
              <a:rPr lang="de-DE" dirty="0"/>
              <a:t>Stellen Sie sicher, dass alle Tests vollautomatisch ablaufen und dass sie ihre Ergebnisse selbst überprüfen</a:t>
            </a:r>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lvl="0"/>
            <a:r>
              <a:rPr lang="de-DE" b="1" dirty="0" err="1"/>
              <a:t>Testing</a:t>
            </a:r>
            <a:r>
              <a:rPr lang="de-DE" b="1" dirty="0"/>
              <a:t> und Refactoring</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b="1" dirty="0"/>
              <a:t>Warum</a:t>
            </a:r>
            <a:endParaRPr b="1" dirty="0"/>
          </a:p>
          <a:p>
            <a:pPr marL="114300" indent="0">
              <a:buNone/>
            </a:pPr>
            <a:r>
              <a:rPr lang="de-DE" dirty="0"/>
              <a:t>Eine Testreihe ist ein leistungsfähiger Fehlerdetektor, der die Zeit, die für die Fehlersuche benötigt wird, verkürzt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1684349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514554" cy="3692400"/>
          </a:xfrm>
          <a:prstGeom prst="rect">
            <a:avLst/>
          </a:prstGeom>
        </p:spPr>
        <p:txBody>
          <a:bodyPr spcFirstLastPara="1" wrap="square" lIns="91425" tIns="91425" rIns="91425" bIns="91425" anchor="t" anchorCtr="0">
            <a:noAutofit/>
          </a:bodyPr>
          <a:lstStyle/>
          <a:p>
            <a:pPr marL="0" lvl="0" indent="0">
              <a:buNone/>
            </a:pPr>
            <a:r>
              <a:rPr lang="de-DE" dirty="0"/>
              <a:t>Bevor Sie mit dem Refactoring beginnen, sollten Sie sicherstellen, dass Sie eine solide Testreihe haben. Diese Tests müssen selbstüberprüfend sein.</a:t>
            </a:r>
            <a:endParaRPr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17189860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9" y="2878750"/>
            <a:ext cx="5367759" cy="1159800"/>
          </a:xfrm>
          <a:prstGeom prst="rect">
            <a:avLst/>
          </a:prstGeom>
        </p:spPr>
        <p:txBody>
          <a:bodyPr spcFirstLastPara="1" wrap="square" lIns="91425" tIns="91425" rIns="91425" bIns="91425" anchor="b" anchorCtr="0">
            <a:noAutofit/>
          </a:bodyPr>
          <a:lstStyle/>
          <a:p>
            <a:pPr lvl="0"/>
            <a:r>
              <a:rPr lang="en" dirty="0"/>
              <a:t>7.</a:t>
            </a:r>
            <a:br>
              <a:rPr lang="en" dirty="0"/>
            </a:br>
            <a:r>
              <a:rPr lang="de-DE" b="1" dirty="0"/>
              <a:t>Katalog von nützlichen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92244547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6" name="Picture 5">
            <a:extLst>
              <a:ext uri="{FF2B5EF4-FFF2-40B4-BE49-F238E27FC236}">
                <a16:creationId xmlns:a16="http://schemas.microsoft.com/office/drawing/2014/main" id="{32BB76E8-D7A5-4E9E-9E27-3433AB66F303}"/>
              </a:ext>
            </a:extLst>
          </p:cNvPr>
          <p:cNvPicPr>
            <a:picLocks noChangeAspect="1"/>
          </p:cNvPicPr>
          <p:nvPr/>
        </p:nvPicPr>
        <p:blipFill>
          <a:blip r:embed="rId3"/>
          <a:stretch>
            <a:fillRect/>
          </a:stretch>
        </p:blipFill>
        <p:spPr>
          <a:xfrm>
            <a:off x="-736775" y="-37246"/>
            <a:ext cx="5180746" cy="5180746"/>
          </a:xfrm>
          <a:prstGeom prst="rect">
            <a:avLst/>
          </a:prstGeom>
        </p:spPr>
      </p:pic>
      <p:sp>
        <p:nvSpPr>
          <p:cNvPr id="3914" name="Google Shape;3914;p22"/>
          <p:cNvSpPr txBox="1">
            <a:spLocks noGrp="1"/>
          </p:cNvSpPr>
          <p:nvPr>
            <p:ph type="title"/>
          </p:nvPr>
        </p:nvSpPr>
        <p:spPr>
          <a:xfrm>
            <a:off x="4114092" y="550953"/>
            <a:ext cx="3467116" cy="857400"/>
          </a:xfrm>
          <a:prstGeom prst="rect">
            <a:avLst/>
          </a:prstGeom>
        </p:spPr>
        <p:txBody>
          <a:bodyPr spcFirstLastPara="1" wrap="square" lIns="91425" tIns="91425" rIns="91425" bIns="91425" anchor="b" anchorCtr="0">
            <a:noAutofit/>
          </a:bodyPr>
          <a:lstStyle/>
          <a:p>
            <a:pPr lvl="0" algn="ctr"/>
            <a:r>
              <a:rPr lang="de-DE" b="1" dirty="0"/>
              <a:t>Martin Fowler</a:t>
            </a:r>
            <a:endParaRPr dirty="0"/>
          </a:p>
        </p:txBody>
      </p:sp>
      <p:sp>
        <p:nvSpPr>
          <p:cNvPr id="3915" name="Google Shape;3915;p22"/>
          <p:cNvSpPr txBox="1">
            <a:spLocks noGrp="1"/>
          </p:cNvSpPr>
          <p:nvPr>
            <p:ph type="body" idx="1"/>
          </p:nvPr>
        </p:nvSpPr>
        <p:spPr>
          <a:xfrm>
            <a:off x="4571999" y="1408353"/>
            <a:ext cx="3186545" cy="3075501"/>
          </a:xfrm>
          <a:prstGeom prst="rect">
            <a:avLst/>
          </a:prstGeom>
        </p:spPr>
        <p:txBody>
          <a:bodyPr spcFirstLastPara="1" wrap="square" lIns="91425" tIns="91425" rIns="91425" bIns="91425" anchor="t" anchorCtr="0">
            <a:noAutofit/>
          </a:bodyPr>
          <a:lstStyle/>
          <a:p>
            <a:pPr marL="76200" indent="0">
              <a:buNone/>
            </a:pPr>
            <a:r>
              <a:rPr lang="de-DE" sz="2000" dirty="0"/>
              <a:t>Softwareentwickler / Autor</a:t>
            </a:r>
          </a:p>
          <a:p>
            <a:pPr marL="76200" indent="0">
              <a:buNone/>
            </a:pPr>
            <a:endParaRPr lang="de-DE" sz="2000" dirty="0"/>
          </a:p>
          <a:p>
            <a:pPr marL="76200" indent="0">
              <a:buNone/>
            </a:pPr>
            <a:r>
              <a:rPr lang="de-DE" sz="2000" dirty="0"/>
              <a:t>Experte für</a:t>
            </a:r>
          </a:p>
          <a:p>
            <a:pPr marL="533400" lvl="1" indent="0">
              <a:buNone/>
            </a:pPr>
            <a:r>
              <a:rPr lang="de-DE" sz="2000" dirty="0"/>
              <a:t>Softwarearchitektur</a:t>
            </a:r>
          </a:p>
          <a:p>
            <a:pPr marL="533400" lvl="1" indent="0">
              <a:buNone/>
            </a:pPr>
            <a:r>
              <a:rPr lang="de-DE" sz="2000" dirty="0"/>
              <a:t>Design Patterns </a:t>
            </a:r>
          </a:p>
          <a:p>
            <a:pPr marL="533400" lvl="1" indent="0">
              <a:buNone/>
            </a:pPr>
            <a:r>
              <a:rPr lang="de-DE" sz="2000" dirty="0"/>
              <a:t>Agile Methoden</a:t>
            </a:r>
          </a:p>
          <a:p>
            <a:pPr marL="533400" lvl="1" indent="0">
              <a:buNone/>
            </a:pPr>
            <a:endParaRPr lang="de-DE" sz="2000" dirty="0"/>
          </a:p>
          <a:p>
            <a:pPr marL="76200" indent="0">
              <a:buNone/>
            </a:pPr>
            <a:r>
              <a:rPr lang="de-DE" sz="2000" dirty="0"/>
              <a:t>Mitbegründer des </a:t>
            </a:r>
            <a:br>
              <a:rPr lang="de-DE" sz="2000" dirty="0"/>
            </a:br>
            <a:r>
              <a:rPr lang="de-DE" sz="2000" dirty="0"/>
              <a:t>Manifests für Agile Softwareentwicklung</a:t>
            </a:r>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8488418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EXTRACT FUNCTION</a:t>
            </a:r>
          </a:p>
          <a:p>
            <a:r>
              <a:rPr lang="de-DE" sz="1600" dirty="0"/>
              <a:t>INLINE FUNCTION</a:t>
            </a:r>
          </a:p>
          <a:p>
            <a:r>
              <a:rPr lang="de-DE" sz="1600" dirty="0"/>
              <a:t>EXTRACT VARIABLE</a:t>
            </a:r>
          </a:p>
          <a:p>
            <a:r>
              <a:rPr lang="de-DE" sz="1600" dirty="0"/>
              <a:t>INLINE VARIABLE</a:t>
            </a:r>
          </a:p>
          <a:p>
            <a:r>
              <a:rPr lang="de-DE" sz="1600" dirty="0"/>
              <a:t>RENAME FUNCTION</a:t>
            </a:r>
          </a:p>
          <a:p>
            <a:r>
              <a:rPr lang="de-DE" sz="1600" dirty="0"/>
              <a:t>ENCAPSULATE VARIABLE</a:t>
            </a:r>
          </a:p>
          <a:p>
            <a:r>
              <a:rPr lang="de-DE" sz="1600" dirty="0"/>
              <a:t>RENAME VARIABLE</a:t>
            </a:r>
          </a:p>
          <a:p>
            <a:r>
              <a:rPr lang="de-DE" sz="1600" dirty="0"/>
              <a:t>INTRODUCE PARAMETER OBJECT</a:t>
            </a:r>
          </a:p>
          <a:p>
            <a:r>
              <a:rPr lang="de-DE" sz="1600" dirty="0"/>
              <a:t>COMBINE FUNCTIONS INTO CLASS</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2890575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4087998" cy="857400"/>
          </a:xfrm>
          <a:prstGeom prst="rect">
            <a:avLst/>
          </a:prstGeom>
        </p:spPr>
        <p:txBody>
          <a:bodyPr spcFirstLastPara="1" wrap="square" lIns="91425" tIns="91425" rIns="91425" bIns="91425" anchor="b" anchorCtr="0">
            <a:noAutofit/>
          </a:bodyPr>
          <a:lstStyle/>
          <a:p>
            <a:r>
              <a:rPr lang="de-DE" b="1" dirty="0"/>
              <a:t>EXTRACT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1970349"/>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PrintOwing</a:t>
            </a:r>
            <a:r>
              <a:rPr lang="de-DE" sz="1000" dirty="0">
                <a:solidFill>
                  <a:schemeClr val="accent2">
                    <a:lumMod val="40000"/>
                    <a:lumOff val="60000"/>
                  </a:schemeClr>
                </a:solidFill>
              </a:rPr>
              <a:t>(</a:t>
            </a:r>
            <a:r>
              <a:rPr lang="de-DE" sz="1000" dirty="0" err="1">
                <a:solidFill>
                  <a:schemeClr val="accent2">
                    <a:lumMod val="40000"/>
                    <a:lumOff val="60000"/>
                  </a:schemeClr>
                </a:solidFill>
              </a:rPr>
              <a:t>Invoice</a:t>
            </a:r>
            <a:r>
              <a:rPr lang="de-DE" sz="1000" dirty="0">
                <a:solidFill>
                  <a:schemeClr val="accent2">
                    <a:lumMod val="40000"/>
                    <a:lumOff val="60000"/>
                  </a:schemeClr>
                </a:solidFill>
              </a:rPr>
              <a:t> </a:t>
            </a:r>
            <a:r>
              <a:rPr lang="de-DE" sz="1000" dirty="0" err="1">
                <a:solidFill>
                  <a:schemeClr val="accent2">
                    <a:lumMod val="40000"/>
                    <a:lumOff val="60000"/>
                  </a:schemeClr>
                </a:solidFill>
              </a:rPr>
              <a:t>data</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PrintBanner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 = </a:t>
            </a:r>
            <a:r>
              <a:rPr lang="de-DE" sz="1000" dirty="0" err="1">
                <a:solidFill>
                  <a:schemeClr val="accent2">
                    <a:lumMod val="40000"/>
                    <a:lumOff val="60000"/>
                  </a:schemeClr>
                </a:solidFill>
              </a:rPr>
              <a:t>CalculateOutstanding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print</a:t>
            </a:r>
            <a:r>
              <a:rPr lang="de-DE" sz="1000" dirty="0">
                <a:solidFill>
                  <a:schemeClr val="accent2">
                    <a:lumMod val="40000"/>
                    <a:lumOff val="60000"/>
                  </a:schemeClr>
                </a:solidFill>
              </a:rPr>
              <a:t> </a:t>
            </a:r>
            <a:r>
              <a:rPr lang="de-DE" sz="1000" dirty="0" err="1">
                <a:solidFill>
                  <a:schemeClr val="accent2">
                    <a:lumMod val="40000"/>
                    <a:lumOff val="60000"/>
                  </a:schemeClr>
                </a:solidFill>
              </a:rPr>
              <a:t>details</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("Name: " + </a:t>
            </a:r>
            <a:r>
              <a:rPr lang="de-DE" sz="1000" dirty="0" err="1">
                <a:solidFill>
                  <a:schemeClr val="accent2">
                    <a:lumMod val="40000"/>
                    <a:lumOff val="60000"/>
                  </a:schemeClr>
                </a:solidFill>
              </a:rPr>
              <a:t>data.customer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Console.WriteLine</a:t>
            </a:r>
            <a:r>
              <a:rPr lang="de-DE" sz="1000" dirty="0">
                <a:solidFill>
                  <a:schemeClr val="accent2">
                    <a:lumMod val="40000"/>
                    <a:lumOff val="60000"/>
                  </a:schemeClr>
                </a:solidFill>
              </a:rPr>
              <a:t>("</a:t>
            </a:r>
            <a:r>
              <a:rPr lang="de-DE" sz="1000" dirty="0" err="1">
                <a:solidFill>
                  <a:schemeClr val="accent2">
                    <a:lumMod val="40000"/>
                    <a:lumOff val="60000"/>
                  </a:schemeClr>
                </a:solidFill>
              </a:rPr>
              <a:t>Amount</a:t>
            </a:r>
            <a:r>
              <a:rPr lang="de-DE" sz="1000" dirty="0">
                <a:solidFill>
                  <a:schemeClr val="accent2">
                    <a:lumMod val="40000"/>
                    <a:lumOff val="60000"/>
                  </a:schemeClr>
                </a:solidFill>
              </a:rPr>
              <a:t>: " + </a:t>
            </a:r>
            <a:r>
              <a:rPr lang="de-DE" sz="1000" dirty="0" err="1">
                <a:solidFill>
                  <a:schemeClr val="accent2">
                    <a:lumMod val="40000"/>
                    <a:lumOff val="60000"/>
                  </a:schemeClr>
                </a:solidFill>
              </a:rPr>
              <a:t>outstanding</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572000"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4571999"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4571998"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4571997"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4571997"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4571996"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Connector: Elbow 7">
            <a:extLst>
              <a:ext uri="{FF2B5EF4-FFF2-40B4-BE49-F238E27FC236}">
                <a16:creationId xmlns:a16="http://schemas.microsoft.com/office/drawing/2014/main" id="{823E8F7B-1EA3-4848-B23F-2BC70AD18BB4}"/>
              </a:ext>
            </a:extLst>
          </p:cNvPr>
          <p:cNvCxnSpPr/>
          <p:nvPr/>
        </p:nvCxnSpPr>
        <p:spPr>
          <a:xfrm>
            <a:off x="5515336" y="502653"/>
            <a:ext cx="515074" cy="105359"/>
          </a:xfrm>
          <a:prstGeom prst="bentConnector3">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661EB30-D33B-4F2C-99BF-EC28FDF91038}"/>
              </a:ext>
            </a:extLst>
          </p:cNvPr>
          <p:cNvCxnSpPr>
            <a:cxnSpLocks/>
          </p:cNvCxnSpPr>
          <p:nvPr/>
        </p:nvCxnSpPr>
        <p:spPr>
          <a:xfrm flipV="1">
            <a:off x="5521124" y="573414"/>
            <a:ext cx="251749" cy="133508"/>
          </a:xfrm>
          <a:prstGeom prst="bentConnector3">
            <a:avLst>
              <a:gd name="adj1" fmla="val 99186"/>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FBF78D-C251-46E9-B79C-DE901EFCFB31}"/>
              </a:ext>
            </a:extLst>
          </p:cNvPr>
          <p:cNvSpPr/>
          <p:nvPr/>
        </p:nvSpPr>
        <p:spPr>
          <a:xfrm>
            <a:off x="6098284" y="46571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81519" y="1476641"/>
            <a:ext cx="3228667" cy="157898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PrintOwing</a:t>
            </a:r>
            <a:r>
              <a:rPr lang="de-DE" sz="1050" dirty="0">
                <a:solidFill>
                  <a:schemeClr val="accent2">
                    <a:lumMod val="40000"/>
                    <a:lumOff val="60000"/>
                  </a:schemeClr>
                </a:solidFill>
              </a:rPr>
              <a:t>(</a:t>
            </a:r>
            <a:r>
              <a:rPr lang="de-DE" sz="1050" dirty="0" err="1">
                <a:solidFill>
                  <a:schemeClr val="accent2">
                    <a:lumMod val="40000"/>
                    <a:lumOff val="60000"/>
                  </a:schemeClr>
                </a:solidFill>
              </a:rPr>
              <a:t>Invoice</a:t>
            </a:r>
            <a:r>
              <a:rPr lang="de-DE" sz="1050" dirty="0">
                <a:solidFill>
                  <a:schemeClr val="accent2">
                    <a:lumMod val="40000"/>
                    <a:lumOff val="60000"/>
                  </a:schemeClr>
                </a:solidFill>
              </a:rPr>
              <a:t> </a:t>
            </a:r>
            <a:r>
              <a:rPr lang="de-DE" sz="1050" dirty="0" err="1">
                <a:solidFill>
                  <a:schemeClr val="accent2">
                    <a:lumMod val="40000"/>
                    <a:lumOff val="60000"/>
                  </a:schemeClr>
                </a:solidFill>
              </a:rPr>
              <a:t>data</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PrintBanner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var</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 = </a:t>
            </a:r>
            <a:r>
              <a:rPr lang="de-DE" sz="1050" dirty="0" err="1">
                <a:solidFill>
                  <a:schemeClr val="accent2">
                    <a:lumMod val="40000"/>
                    <a:lumOff val="60000"/>
                  </a:schemeClr>
                </a:solidFill>
              </a:rPr>
              <a:t>CalculateOutstanding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V="1">
            <a:off x="3594548" y="2266131"/>
            <a:ext cx="686971" cy="811079"/>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99CA6AFE-6B2C-4BBD-9F0E-C66411B9A64F}"/>
              </a:ext>
            </a:extLst>
          </p:cNvPr>
          <p:cNvSpPr txBox="1">
            <a:spLocks/>
          </p:cNvSpPr>
          <p:nvPr/>
        </p:nvSpPr>
        <p:spPr>
          <a:xfrm>
            <a:off x="4281518" y="3251306"/>
            <a:ext cx="3228667" cy="1380860"/>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void</a:t>
            </a:r>
            <a:r>
              <a:rPr lang="de-DE" sz="1050" dirty="0">
                <a:solidFill>
                  <a:schemeClr val="accent2">
                    <a:lumMod val="40000"/>
                    <a:lumOff val="60000"/>
                  </a:schemeClr>
                </a:solidFill>
              </a:rPr>
              <a:t> </a:t>
            </a:r>
            <a:r>
              <a:rPr lang="de-DE" sz="1050" dirty="0" err="1">
                <a:solidFill>
                  <a:schemeClr val="accent2">
                    <a:lumMod val="40000"/>
                    <a:lumOff val="60000"/>
                  </a:schemeClr>
                </a:solidFill>
              </a:rPr>
              <a:t>PrintDetails</a:t>
            </a:r>
            <a:r>
              <a:rPr lang="de-DE" sz="1050" dirty="0">
                <a:solidFill>
                  <a:schemeClr val="accent2">
                    <a:lumMod val="40000"/>
                    <a:lumOff val="60000"/>
                  </a:schemeClr>
                </a:solidFill>
              </a:rPr>
              <a:t>(</a:t>
            </a:r>
            <a:r>
              <a:rPr lang="de-DE" sz="1050" dirty="0" err="1">
                <a:solidFill>
                  <a:schemeClr val="accent2">
                    <a:lumMod val="40000"/>
                    <a:lumOff val="60000"/>
                  </a:schemeClr>
                </a:solidFill>
              </a:rPr>
              <a:t>int</a:t>
            </a:r>
            <a:r>
              <a:rPr lang="de-DE" sz="1050" dirty="0">
                <a:solidFill>
                  <a:schemeClr val="accent2">
                    <a:lumMod val="40000"/>
                    <a:lumOff val="60000"/>
                  </a:schemeClr>
                </a:solidFill>
              </a:rPr>
              <a:t>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print</a:t>
            </a:r>
            <a:r>
              <a:rPr lang="de-DE" sz="1050" dirty="0">
                <a:solidFill>
                  <a:schemeClr val="accent2">
                    <a:lumMod val="40000"/>
                    <a:lumOff val="60000"/>
                  </a:schemeClr>
                </a:solidFill>
              </a:rPr>
              <a:t> </a:t>
            </a:r>
            <a:r>
              <a:rPr lang="de-DE" sz="1050" dirty="0" err="1">
                <a:solidFill>
                  <a:schemeClr val="accent2">
                    <a:lumMod val="40000"/>
                    <a:lumOff val="60000"/>
                  </a:schemeClr>
                </a:solidFill>
              </a:rPr>
              <a:t>details</a:t>
            </a:r>
            <a:endParaRPr lang="de-DE" sz="1050" dirty="0">
              <a:solidFill>
                <a:schemeClr val="accent2">
                  <a:lumMod val="40000"/>
                  <a:lumOff val="60000"/>
                </a:schemeClr>
              </a:solidFill>
            </a:endParaRP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("Name: " + </a:t>
            </a:r>
            <a:r>
              <a:rPr lang="de-DE" sz="1050" dirty="0" err="1">
                <a:solidFill>
                  <a:schemeClr val="accent2">
                    <a:lumMod val="40000"/>
                    <a:lumOff val="60000"/>
                  </a:schemeClr>
                </a:solidFill>
              </a:rPr>
              <a:t>data.customer</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     </a:t>
            </a:r>
            <a:r>
              <a:rPr lang="de-DE" sz="1050" dirty="0" err="1">
                <a:solidFill>
                  <a:schemeClr val="accent2">
                    <a:lumMod val="40000"/>
                    <a:lumOff val="60000"/>
                  </a:schemeClr>
                </a:solidFill>
              </a:rPr>
              <a:t>Console.WriteLine</a:t>
            </a:r>
            <a:r>
              <a:rPr lang="de-DE" sz="1050" dirty="0">
                <a:solidFill>
                  <a:schemeClr val="accent2">
                    <a:lumMod val="40000"/>
                    <a:lumOff val="60000"/>
                  </a:schemeClr>
                </a:solidFill>
              </a:rPr>
              <a:t>("</a:t>
            </a:r>
            <a:r>
              <a:rPr lang="de-DE" sz="1050" dirty="0" err="1">
                <a:solidFill>
                  <a:schemeClr val="accent2">
                    <a:lumMod val="40000"/>
                    <a:lumOff val="60000"/>
                  </a:schemeClr>
                </a:solidFill>
              </a:rPr>
              <a:t>Amount</a:t>
            </a:r>
            <a:r>
              <a:rPr lang="de-DE" sz="1050" dirty="0">
                <a:solidFill>
                  <a:schemeClr val="accent2">
                    <a:lumMod val="40000"/>
                    <a:lumOff val="60000"/>
                  </a:schemeClr>
                </a:solidFill>
              </a:rPr>
              <a:t>: " + </a:t>
            </a:r>
            <a:r>
              <a:rPr lang="de-DE" sz="1050" dirty="0" err="1">
                <a:solidFill>
                  <a:schemeClr val="accent2">
                    <a:lumMod val="40000"/>
                    <a:lumOff val="60000"/>
                  </a:schemeClr>
                </a:solidFill>
              </a:rPr>
              <a:t>outstanding</a:t>
            </a:r>
            <a:r>
              <a:rPr lang="de-DE" sz="1050" dirty="0">
                <a:solidFill>
                  <a:schemeClr val="accent2">
                    <a:lumMod val="40000"/>
                    <a:lumOff val="60000"/>
                  </a:schemeClr>
                </a:solidFill>
              </a:rPr>
              <a:t>);</a:t>
            </a:r>
          </a:p>
          <a:p>
            <a:pPr marL="76200" indent="0">
              <a:buNone/>
            </a:pPr>
            <a:r>
              <a:rPr lang="de-DE" sz="1050" dirty="0">
                <a:solidFill>
                  <a:schemeClr val="accent2">
                    <a:lumMod val="40000"/>
                    <a:lumOff val="60000"/>
                  </a:schemeClr>
                </a:solidFill>
              </a:rPr>
              <a:t>}</a:t>
            </a:r>
            <a:endParaRPr lang="de-DE" sz="300" dirty="0">
              <a:solidFill>
                <a:schemeClr val="accent2">
                  <a:lumMod val="40000"/>
                  <a:lumOff val="60000"/>
                </a:schemeClr>
              </a:solidFill>
            </a:endParaRPr>
          </a:p>
        </p:txBody>
      </p:sp>
      <p:cxnSp>
        <p:nvCxnSpPr>
          <p:cNvPr id="19" name="Connector: Elbow 18">
            <a:extLst>
              <a:ext uri="{FF2B5EF4-FFF2-40B4-BE49-F238E27FC236}">
                <a16:creationId xmlns:a16="http://schemas.microsoft.com/office/drawing/2014/main" id="{0A98A7F6-B122-4E9E-86C4-61A02C8B8B02}"/>
              </a:ext>
            </a:extLst>
          </p:cNvPr>
          <p:cNvCxnSpPr>
            <a:cxnSpLocks/>
            <a:stCxn id="4" idx="3"/>
            <a:endCxn id="16" idx="1"/>
          </p:cNvCxnSpPr>
          <p:nvPr/>
        </p:nvCxnSpPr>
        <p:spPr>
          <a:xfrm>
            <a:off x="3594548" y="3077210"/>
            <a:ext cx="686970" cy="86452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75276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FUNCTION</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298807" y="1501485"/>
            <a:ext cx="3228667" cy="107026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a:t>
            </a:r>
            <a:r>
              <a:rPr lang="de-DE" sz="1000" dirty="0" err="1">
                <a:solidFill>
                  <a:schemeClr val="accent2">
                    <a:lumMod val="40000"/>
                    <a:lumOff val="60000"/>
                  </a:schemeClr>
                </a:solidFill>
              </a:rPr>
              <a:t>driver</a:t>
            </a:r>
            <a:r>
              <a:rPr lang="de-DE" sz="1000" dirty="0">
                <a:solidFill>
                  <a:schemeClr val="accent2">
                    <a:lumMod val="40000"/>
                    <a:lumOff val="60000"/>
                  </a:schemeClr>
                </a:solidFill>
              </a:rPr>
              <a:t>) ? 2 : 1;</a:t>
            </a:r>
          </a:p>
          <a:p>
            <a:pPr marL="76200" indent="0">
              <a:buNone/>
            </a:pPr>
            <a:r>
              <a:rPr lang="de-DE" sz="1000" dirty="0">
                <a:solidFill>
                  <a:schemeClr val="accent2">
                    <a:lumMod val="40000"/>
                    <a:lumOff val="60000"/>
                  </a:schemeClr>
                </a:solidFill>
              </a:rPr>
              <a:t>}</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6140362" y="324091"/>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6140361" y="429450"/>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6140360" y="534809"/>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Rounded Corners 10">
            <a:extLst>
              <a:ext uri="{FF2B5EF4-FFF2-40B4-BE49-F238E27FC236}">
                <a16:creationId xmlns:a16="http://schemas.microsoft.com/office/drawing/2014/main" id="{7FCDB4E5-E892-437B-AA44-D08D61ACDBB4}"/>
              </a:ext>
            </a:extLst>
          </p:cNvPr>
          <p:cNvSpPr/>
          <p:nvPr/>
        </p:nvSpPr>
        <p:spPr>
          <a:xfrm>
            <a:off x="6140359" y="6401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lumMod val="75000"/>
                </a:schemeClr>
              </a:solidFill>
            </a:endParaRPr>
          </a:p>
        </p:txBody>
      </p:sp>
      <p:sp>
        <p:nvSpPr>
          <p:cNvPr id="12" name="Rectangle: Rounded Corners 11">
            <a:extLst>
              <a:ext uri="{FF2B5EF4-FFF2-40B4-BE49-F238E27FC236}">
                <a16:creationId xmlns:a16="http://schemas.microsoft.com/office/drawing/2014/main" id="{588EBFD9-99ED-4E58-930C-C488F85AC4FA}"/>
              </a:ext>
            </a:extLst>
          </p:cNvPr>
          <p:cNvSpPr/>
          <p:nvPr/>
        </p:nvSpPr>
        <p:spPr>
          <a:xfrm>
            <a:off x="6140359" y="74151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Rounded Corners 12">
            <a:extLst>
              <a:ext uri="{FF2B5EF4-FFF2-40B4-BE49-F238E27FC236}">
                <a16:creationId xmlns:a16="http://schemas.microsoft.com/office/drawing/2014/main" id="{95C6460D-9545-45B0-8677-F948FF089922}"/>
              </a:ext>
            </a:extLst>
          </p:cNvPr>
          <p:cNvSpPr/>
          <p:nvPr/>
        </p:nvSpPr>
        <p:spPr>
          <a:xfrm>
            <a:off x="6140358" y="850886"/>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val 17">
            <a:extLst>
              <a:ext uri="{FF2B5EF4-FFF2-40B4-BE49-F238E27FC236}">
                <a16:creationId xmlns:a16="http://schemas.microsoft.com/office/drawing/2014/main" id="{F8FBF78D-C251-46E9-B79C-DE901EFCFB31}"/>
              </a:ext>
            </a:extLst>
          </p:cNvPr>
          <p:cNvSpPr/>
          <p:nvPr/>
        </p:nvSpPr>
        <p:spPr>
          <a:xfrm>
            <a:off x="4754291" y="452309"/>
            <a:ext cx="640557" cy="284585"/>
          </a:xfrm>
          <a:prstGeom prst="ellipse">
            <a:avLst/>
          </a:prstGeom>
          <a:solidFill>
            <a:schemeClr val="bg1"/>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228179" y="2297770"/>
            <a:ext cx="3228667" cy="1085528"/>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GetRating</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 ? 2 : 1;</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27474" y="2036618"/>
            <a:ext cx="700705" cy="80391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911201-B407-4E06-B020-E1D523360C56}"/>
              </a:ext>
            </a:extLst>
          </p:cNvPr>
          <p:cNvCxnSpPr>
            <a:cxnSpLocks/>
          </p:cNvCxnSpPr>
          <p:nvPr/>
        </p:nvCxnSpPr>
        <p:spPr>
          <a:xfrm>
            <a:off x="5497975" y="594601"/>
            <a:ext cx="497711"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02D1A190-77D6-412C-99D4-E26CB7CFB2E3}"/>
              </a:ext>
            </a:extLst>
          </p:cNvPr>
          <p:cNvSpPr txBox="1">
            <a:spLocks/>
          </p:cNvSpPr>
          <p:nvPr/>
        </p:nvSpPr>
        <p:spPr>
          <a:xfrm>
            <a:off x="298807" y="3100776"/>
            <a:ext cx="3228667" cy="107026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MoreThanFiveLateDeliveries</a:t>
            </a:r>
            <a:r>
              <a:rPr lang="de-DE" sz="1000" dirty="0">
                <a:solidFill>
                  <a:schemeClr val="accent2">
                    <a:lumMod val="40000"/>
                    <a:lumOff val="60000"/>
                  </a:schemeClr>
                </a:solidFill>
              </a:rPr>
              <a:t>(Driver </a:t>
            </a:r>
            <a:r>
              <a:rPr lang="de-DE" sz="1000" dirty="0" err="1">
                <a:solidFill>
                  <a:schemeClr val="accent2">
                    <a:lumMod val="40000"/>
                    <a:lumOff val="60000"/>
                  </a:schemeClr>
                </a:solidFill>
              </a:rPr>
              <a:t>driver</a:t>
            </a: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a:t>
            </a:r>
          </a:p>
          <a:p>
            <a:pPr marL="76200" indent="0">
              <a:buFont typeface="Titillium Web Light"/>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driver.NumberOfLateDeliveries</a:t>
            </a:r>
            <a:r>
              <a:rPr lang="de-DE" sz="1000" dirty="0">
                <a:solidFill>
                  <a:schemeClr val="accent2">
                    <a:lumMod val="40000"/>
                    <a:lumOff val="60000"/>
                  </a:schemeClr>
                </a:solidFill>
              </a:rPr>
              <a:t> &gt; 5;</a:t>
            </a:r>
          </a:p>
          <a:p>
            <a:pPr marL="76200" indent="0">
              <a:buFont typeface="Titillium Web Light"/>
              <a:buNone/>
            </a:pPr>
            <a:r>
              <a:rPr lang="de-DE" sz="1000" dirty="0">
                <a:solidFill>
                  <a:schemeClr val="accent2">
                    <a:lumMod val="40000"/>
                    <a:lumOff val="60000"/>
                  </a:schemeClr>
                </a:solidFill>
              </a:rPr>
              <a:t>}</a:t>
            </a:r>
          </a:p>
        </p:txBody>
      </p:sp>
      <p:cxnSp>
        <p:nvCxnSpPr>
          <p:cNvPr id="19" name="Connector: Elbow 18">
            <a:extLst>
              <a:ext uri="{FF2B5EF4-FFF2-40B4-BE49-F238E27FC236}">
                <a16:creationId xmlns:a16="http://schemas.microsoft.com/office/drawing/2014/main" id="{DD1A272C-61EB-4C59-93AB-3D2394417597}"/>
              </a:ext>
            </a:extLst>
          </p:cNvPr>
          <p:cNvCxnSpPr>
            <a:cxnSpLocks/>
            <a:stCxn id="17" idx="3"/>
            <a:endCxn id="23" idx="1"/>
          </p:cNvCxnSpPr>
          <p:nvPr/>
        </p:nvCxnSpPr>
        <p:spPr>
          <a:xfrm flipV="1">
            <a:off x="3527474" y="2840534"/>
            <a:ext cx="700705" cy="795375"/>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5055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EXTRACT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67761" y="1920844"/>
            <a:ext cx="3649859" cy="925485"/>
          </a:xfrm>
          <a:solidFill>
            <a:schemeClr val="accent6"/>
          </a:solidFill>
        </p:spPr>
        <p:txBody>
          <a:body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0.1, 100);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2868473" y="3277044"/>
            <a:ext cx="4694720" cy="1190362"/>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Math.Max</a:t>
            </a:r>
            <a:r>
              <a:rPr lang="de-DE" sz="1000" dirty="0">
                <a:solidFill>
                  <a:schemeClr val="accent2">
                    <a:lumMod val="40000"/>
                    <a:lumOff val="60000"/>
                  </a:schemeClr>
                </a:solidFill>
              </a:rPr>
              <a:t>(0, </a:t>
            </a:r>
            <a:r>
              <a:rPr lang="de-DE" sz="1000" dirty="0" err="1">
                <a:solidFill>
                  <a:schemeClr val="accent2">
                    <a:lumMod val="40000"/>
                    <a:lumOff val="60000"/>
                  </a:schemeClr>
                </a:solidFill>
              </a:rPr>
              <a:t>order.quantity</a:t>
            </a:r>
            <a:r>
              <a:rPr lang="de-DE" sz="1000" dirty="0">
                <a:solidFill>
                  <a:schemeClr val="accent2">
                    <a:lumMod val="40000"/>
                    <a:lumOff val="60000"/>
                  </a:schemeClr>
                </a:solidFill>
              </a:rPr>
              <a:t> – 500) * </a:t>
            </a:r>
            <a:r>
              <a:rPr lang="de-DE" sz="1000" dirty="0" err="1">
                <a:solidFill>
                  <a:schemeClr val="accent2">
                    <a:lumMod val="40000"/>
                    <a:lumOff val="60000"/>
                  </a:schemeClr>
                </a:solidFill>
              </a:rPr>
              <a:t>order.itemPrice</a:t>
            </a:r>
            <a:r>
              <a:rPr lang="de-DE" sz="1000" dirty="0">
                <a:solidFill>
                  <a:schemeClr val="accent2">
                    <a:lumMod val="40000"/>
                    <a:lumOff val="60000"/>
                  </a:schemeClr>
                </a:solidFill>
              </a:rPr>
              <a:t> * 0.05;</a:t>
            </a:r>
          </a:p>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 = </a:t>
            </a:r>
            <a:r>
              <a:rPr lang="de-DE" sz="1000" dirty="0" err="1">
                <a:solidFill>
                  <a:schemeClr val="accent2">
                    <a:lumMod val="40000"/>
                    <a:lumOff val="60000"/>
                  </a:schemeClr>
                </a:solidFill>
              </a:rPr>
              <a:t>Math.Min</a:t>
            </a:r>
            <a:r>
              <a:rPr lang="de-DE" sz="1000" dirty="0">
                <a:solidFill>
                  <a:schemeClr val="accent2">
                    <a:lumMod val="40000"/>
                    <a:lumOff val="60000"/>
                  </a:schemeClr>
                </a:solidFill>
              </a:rPr>
              <a:t>(</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0.1, 100);</a:t>
            </a:r>
          </a:p>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quantityDiscount</a:t>
            </a:r>
            <a:r>
              <a:rPr lang="de-DE" sz="1000" dirty="0">
                <a:solidFill>
                  <a:schemeClr val="accent2">
                    <a:lumMod val="40000"/>
                    <a:lumOff val="60000"/>
                  </a:schemeClr>
                </a:solidFill>
              </a:rPr>
              <a:t> + </a:t>
            </a:r>
            <a:r>
              <a:rPr lang="de-DE" sz="1000" dirty="0" err="1">
                <a:solidFill>
                  <a:schemeClr val="accent2">
                    <a:lumMod val="40000"/>
                    <a:lumOff val="60000"/>
                  </a:schemeClr>
                </a:solidFill>
              </a:rPr>
              <a:t>shipping</a:t>
            </a: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flipH="1">
            <a:off x="2868473" y="2383587"/>
            <a:ext cx="949147" cy="1488638"/>
          </a:xfrm>
          <a:prstGeom prst="bentConnector5">
            <a:avLst>
              <a:gd name="adj1" fmla="val -24085"/>
              <a:gd name="adj2" fmla="val 45552"/>
              <a:gd name="adj3" fmla="val 124085"/>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9623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INLINE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877927" y="2135734"/>
            <a:ext cx="2200553" cy="710595"/>
          </a:xfrm>
          <a:solidFill>
            <a:schemeClr val="accent6"/>
          </a:solidFill>
        </p:spPr>
        <p:txBody>
          <a:bodyPr/>
          <a:lstStyle/>
          <a:p>
            <a:pPr marL="76200" indent="0">
              <a:buNone/>
            </a:pPr>
            <a:r>
              <a:rPr lang="de-DE" sz="1000" dirty="0" err="1">
                <a:solidFill>
                  <a:schemeClr val="accent2">
                    <a:lumMod val="40000"/>
                    <a:lumOff val="60000"/>
                  </a:schemeClr>
                </a:solidFill>
              </a:rPr>
              <a:t>int</a:t>
            </a:r>
            <a:r>
              <a:rPr lang="de-DE" sz="1000" dirty="0">
                <a:solidFill>
                  <a:schemeClr val="accent2">
                    <a:lumMod val="40000"/>
                    <a:lumOff val="60000"/>
                  </a:schemeClr>
                </a:solidFill>
              </a:rPr>
              <a:t>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Return (</a:t>
            </a:r>
            <a:r>
              <a:rPr lang="de-DE" sz="1000" dirty="0" err="1">
                <a:solidFill>
                  <a:schemeClr val="accent2">
                    <a:lumMod val="40000"/>
                    <a:lumOff val="60000"/>
                  </a:schemeClr>
                </a:solidFill>
              </a:rPr>
              <a:t>basePrice</a:t>
            </a:r>
            <a:r>
              <a:rPr lang="de-DE" sz="1000" dirty="0">
                <a:solidFill>
                  <a:schemeClr val="accent2">
                    <a:lumMod val="40000"/>
                    <a:lumOff val="60000"/>
                  </a:schemeClr>
                </a:solidFill>
              </a:rPr>
              <a:t> &gt; 1000);</a:t>
            </a:r>
          </a:p>
        </p:txBody>
      </p:sp>
      <p:sp>
        <p:nvSpPr>
          <p:cNvPr id="6" name="Rectangle: Rounded Corners 5">
            <a:extLst>
              <a:ext uri="{FF2B5EF4-FFF2-40B4-BE49-F238E27FC236}">
                <a16:creationId xmlns:a16="http://schemas.microsoft.com/office/drawing/2014/main" id="{50235D90-459E-4FD7-8EF7-B137D3482393}"/>
              </a:ext>
            </a:extLst>
          </p:cNvPr>
          <p:cNvSpPr/>
          <p:nvPr/>
        </p:nvSpPr>
        <p:spPr>
          <a:xfrm>
            <a:off x="4971318" y="516259"/>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Rounded Corners 8">
            <a:extLst>
              <a:ext uri="{FF2B5EF4-FFF2-40B4-BE49-F238E27FC236}">
                <a16:creationId xmlns:a16="http://schemas.microsoft.com/office/drawing/2014/main" id="{C5DF4E8B-02B0-4C7A-9A50-2885AA8EA0CF}"/>
              </a:ext>
            </a:extLst>
          </p:cNvPr>
          <p:cNvSpPr/>
          <p:nvPr/>
        </p:nvSpPr>
        <p:spPr>
          <a:xfrm>
            <a:off x="5697628" y="516259"/>
            <a:ext cx="885463"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9">
            <a:extLst>
              <a:ext uri="{FF2B5EF4-FFF2-40B4-BE49-F238E27FC236}">
                <a16:creationId xmlns:a16="http://schemas.microsoft.com/office/drawing/2014/main" id="{071C0A6E-18A0-467D-AF61-C23DE8347380}"/>
              </a:ext>
            </a:extLst>
          </p:cNvPr>
          <p:cNvSpPr/>
          <p:nvPr/>
        </p:nvSpPr>
        <p:spPr>
          <a:xfrm>
            <a:off x="5403928" y="630568"/>
            <a:ext cx="885463" cy="45719"/>
          </a:xfrm>
          <a:prstGeom prst="roundRect">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50901" y="3175901"/>
            <a:ext cx="2080380" cy="445476"/>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return</a:t>
            </a:r>
            <a:r>
              <a:rPr lang="de-DE" sz="1000" dirty="0">
                <a:solidFill>
                  <a:schemeClr val="accent2">
                    <a:lumMod val="40000"/>
                    <a:lumOff val="60000"/>
                  </a:schemeClr>
                </a:solidFill>
              </a:rPr>
              <a:t> </a:t>
            </a:r>
            <a:r>
              <a:rPr lang="de-DE" sz="1000" dirty="0" err="1">
                <a:solidFill>
                  <a:schemeClr val="accent2">
                    <a:lumMod val="40000"/>
                    <a:lumOff val="60000"/>
                  </a:schemeClr>
                </a:solidFill>
              </a:rPr>
              <a:t>anOrder.BasePrice</a:t>
            </a:r>
            <a:r>
              <a:rPr lang="de-DE" sz="1000" dirty="0">
                <a:solidFill>
                  <a:schemeClr val="accent2">
                    <a:lumMod val="40000"/>
                    <a:lumOff val="60000"/>
                  </a:schemeClr>
                </a:solidFill>
              </a:rPr>
              <a:t> &gt; 1000;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078480" y="2491032"/>
            <a:ext cx="1272421" cy="907607"/>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5498D2-5153-46AA-B4C0-6704399223ED}"/>
              </a:ext>
            </a:extLst>
          </p:cNvPr>
          <p:cNvSpPr/>
          <p:nvPr/>
        </p:nvSpPr>
        <p:spPr>
          <a:xfrm>
            <a:off x="5113099" y="744877"/>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Rounded Corners 15">
            <a:extLst>
              <a:ext uri="{FF2B5EF4-FFF2-40B4-BE49-F238E27FC236}">
                <a16:creationId xmlns:a16="http://schemas.microsoft.com/office/drawing/2014/main" id="{6F7E29C3-3AE4-4BD0-8465-4D9C076B7B86}"/>
              </a:ext>
            </a:extLst>
          </p:cNvPr>
          <p:cNvSpPr/>
          <p:nvPr/>
        </p:nvSpPr>
        <p:spPr>
          <a:xfrm>
            <a:off x="5777688" y="744876"/>
            <a:ext cx="584529" cy="45719"/>
          </a:xfrm>
          <a:prstGeom prst="round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Rounded Corners 16">
            <a:extLst>
              <a:ext uri="{FF2B5EF4-FFF2-40B4-BE49-F238E27FC236}">
                <a16:creationId xmlns:a16="http://schemas.microsoft.com/office/drawing/2014/main" id="{2D0F6F8B-1AC3-4031-A9E1-223DDD69669F}"/>
              </a:ext>
            </a:extLst>
          </p:cNvPr>
          <p:cNvSpPr/>
          <p:nvPr/>
        </p:nvSpPr>
        <p:spPr>
          <a:xfrm>
            <a:off x="5687507" y="273567"/>
            <a:ext cx="885463" cy="4571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Connector: Elbow 2">
            <a:extLst>
              <a:ext uri="{FF2B5EF4-FFF2-40B4-BE49-F238E27FC236}">
                <a16:creationId xmlns:a16="http://schemas.microsoft.com/office/drawing/2014/main" id="{96687500-8DA8-4204-BF3A-3AA884BA21B8}"/>
              </a:ext>
            </a:extLst>
          </p:cNvPr>
          <p:cNvCxnSpPr>
            <a:cxnSpLocks/>
          </p:cNvCxnSpPr>
          <p:nvPr/>
        </p:nvCxnSpPr>
        <p:spPr>
          <a:xfrm rot="16200000" flipV="1">
            <a:off x="6619524" y="330892"/>
            <a:ext cx="369858" cy="300928"/>
          </a:xfrm>
          <a:prstGeom prst="bentConnector2">
            <a:avLst/>
          </a:prstGeom>
          <a:ln w="254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1E4648-47D8-42B4-8DB9-33A9B850256E}"/>
              </a:ext>
            </a:extLst>
          </p:cNvPr>
          <p:cNvCxnSpPr/>
          <p:nvPr/>
        </p:nvCxnSpPr>
        <p:spPr>
          <a:xfrm>
            <a:off x="6551271" y="659214"/>
            <a:ext cx="413771" cy="0"/>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DBC493-3AA3-4A31-8AA2-A0746F804E60}"/>
              </a:ext>
            </a:extLst>
          </p:cNvPr>
          <p:cNvCxnSpPr>
            <a:cxnSpLocks/>
          </p:cNvCxnSpPr>
          <p:nvPr/>
        </p:nvCxnSpPr>
        <p:spPr>
          <a:xfrm flipH="1">
            <a:off x="5363419" y="296427"/>
            <a:ext cx="283579" cy="0"/>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7FC4FFA-3AFE-4D85-9D53-65C53AF53B54}"/>
              </a:ext>
            </a:extLst>
          </p:cNvPr>
          <p:cNvSpPr/>
          <p:nvPr/>
        </p:nvSpPr>
        <p:spPr>
          <a:xfrm>
            <a:off x="5113099" y="219919"/>
            <a:ext cx="205468" cy="182017"/>
          </a:xfrm>
          <a:prstGeom prst="hexagon">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75973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40"/>
          <p:cNvSpPr txBox="1">
            <a:spLocks noGrp="1"/>
          </p:cNvSpPr>
          <p:nvPr>
            <p:ph type="title"/>
          </p:nvPr>
        </p:nvSpPr>
        <p:spPr>
          <a:xfrm>
            <a:off x="317167" y="39203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ROADMAP</a:t>
            </a:r>
            <a:endParaRPr dirty="0"/>
          </a:p>
        </p:txBody>
      </p:sp>
      <p:sp>
        <p:nvSpPr>
          <p:cNvPr id="4132" name="Google Shape;4132;p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4133" name="Google Shape;4133;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35" name="Google Shape;4135;p40"/>
          <p:cNvGrpSpPr/>
          <p:nvPr/>
        </p:nvGrpSpPr>
        <p:grpSpPr>
          <a:xfrm>
            <a:off x="1786339" y="1855801"/>
            <a:ext cx="473400" cy="473400"/>
            <a:chOff x="1786339" y="1703401"/>
            <a:chExt cx="473400" cy="473400"/>
          </a:xfrm>
        </p:grpSpPr>
        <p:sp>
          <p:nvSpPr>
            <p:cNvPr id="4136" name="Google Shape;413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37" name="Google Shape;413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138" name="Google Shape;4138;p40"/>
          <p:cNvGrpSpPr/>
          <p:nvPr/>
        </p:nvGrpSpPr>
        <p:grpSpPr>
          <a:xfrm>
            <a:off x="3814414" y="1855801"/>
            <a:ext cx="473400" cy="473400"/>
            <a:chOff x="3814414" y="1703401"/>
            <a:chExt cx="473400" cy="473400"/>
          </a:xfrm>
        </p:grpSpPr>
        <p:sp>
          <p:nvSpPr>
            <p:cNvPr id="4139" name="Google Shape;413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0" name="Google Shape;414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3</a:t>
              </a:r>
              <a:endParaRPr sz="600">
                <a:solidFill>
                  <a:schemeClr val="dk1"/>
                </a:solidFill>
                <a:latin typeface="Titillium Web"/>
                <a:ea typeface="Titillium Web"/>
                <a:cs typeface="Titillium Web"/>
                <a:sym typeface="Titillium Web"/>
              </a:endParaRPr>
            </a:p>
          </p:txBody>
        </p:sp>
      </p:grpSp>
      <p:grpSp>
        <p:nvGrpSpPr>
          <p:cNvPr id="4141" name="Google Shape;4141;p40"/>
          <p:cNvGrpSpPr/>
          <p:nvPr/>
        </p:nvGrpSpPr>
        <p:grpSpPr>
          <a:xfrm>
            <a:off x="5842489" y="1855801"/>
            <a:ext cx="473400" cy="473400"/>
            <a:chOff x="5842489" y="1703401"/>
            <a:chExt cx="473400" cy="473400"/>
          </a:xfrm>
        </p:grpSpPr>
        <p:sp>
          <p:nvSpPr>
            <p:cNvPr id="4142" name="Google Shape;414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3" name="Google Shape;414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sp>
        <p:nvSpPr>
          <p:cNvPr id="4153" name="Google Shape;4153;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BASIS</a:t>
            </a:r>
            <a:endParaRPr sz="900" dirty="0">
              <a:solidFill>
                <a:schemeClr val="dk1"/>
              </a:solidFill>
              <a:latin typeface="Titillium Web"/>
              <a:ea typeface="Titillium Web"/>
              <a:cs typeface="Titillium Web"/>
              <a:sym typeface="Titillium Web"/>
            </a:endParaRPr>
          </a:p>
        </p:txBody>
      </p:sp>
      <p:sp>
        <p:nvSpPr>
          <p:cNvPr id="4154" name="Google Shape;4154;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Praxis</a:t>
            </a:r>
            <a:endParaRPr sz="900" dirty="0">
              <a:solidFill>
                <a:schemeClr val="dk1"/>
              </a:solidFill>
              <a:latin typeface="Titillium Web"/>
              <a:ea typeface="Titillium Web"/>
              <a:cs typeface="Titillium Web"/>
              <a:sym typeface="Titillium Web"/>
            </a:endParaRPr>
          </a:p>
        </p:txBody>
      </p:sp>
      <p:sp>
        <p:nvSpPr>
          <p:cNvPr id="4155" name="Google Shape;4155;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de-DE" sz="900" dirty="0">
                <a:solidFill>
                  <a:schemeClr val="dk1"/>
                </a:solidFill>
                <a:latin typeface="Titillium Web"/>
                <a:ea typeface="Titillium Web"/>
                <a:cs typeface="Titillium Web"/>
                <a:sym typeface="Titillium Web"/>
              </a:rPr>
              <a:t>Theorie</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FORTGESCHRITTEN</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&amp;</a:t>
            </a:r>
            <a:br>
              <a:rPr lang="de-DE" sz="900" dirty="0">
                <a:solidFill>
                  <a:schemeClr val="dk1"/>
                </a:solidFill>
                <a:latin typeface="Titillium Web"/>
                <a:ea typeface="Titillium Web"/>
                <a:cs typeface="Titillium Web"/>
                <a:sym typeface="Titillium Web"/>
              </a:rPr>
            </a:br>
            <a:r>
              <a:rPr lang="de-DE" sz="900" dirty="0">
                <a:solidFill>
                  <a:schemeClr val="dk1"/>
                </a:solidFill>
                <a:latin typeface="Titillium Web"/>
                <a:ea typeface="Titillium Web"/>
                <a:cs typeface="Titillium Web"/>
                <a:sym typeface="Titillium Web"/>
              </a:rPr>
              <a:t>Euer Code</a:t>
            </a:r>
            <a:endParaRPr sz="900"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1894249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9"/>
            <a:ext cx="4087998" cy="857400"/>
          </a:xfrm>
          <a:prstGeom prst="rect">
            <a:avLst/>
          </a:prstGeom>
        </p:spPr>
        <p:txBody>
          <a:bodyPr spcFirstLastPara="1" wrap="square" lIns="91425" tIns="91425" rIns="91425" bIns="91425" anchor="b" anchorCtr="0">
            <a:noAutofit/>
          </a:bodyPr>
          <a:lstStyle/>
          <a:p>
            <a:r>
              <a:rPr lang="de-DE" b="1" dirty="0"/>
              <a:t>RENAME VARIABLE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1390241" y="2195975"/>
            <a:ext cx="1445557" cy="393600"/>
          </a:xfrm>
          <a:solidFill>
            <a:schemeClr val="accent6"/>
          </a:solidFill>
        </p:spPr>
        <p:txBody>
          <a:body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417021" y="2675689"/>
            <a:ext cx="1627357" cy="4273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var</a:t>
            </a:r>
            <a:r>
              <a:rPr lang="de-DE" sz="1000" dirty="0">
                <a:solidFill>
                  <a:schemeClr val="accent2">
                    <a:lumMod val="40000"/>
                    <a:lumOff val="60000"/>
                  </a:schemeClr>
                </a:solidFill>
              </a:rPr>
              <a:t> </a:t>
            </a:r>
            <a:r>
              <a:rPr lang="de-DE" sz="1000" dirty="0" err="1">
                <a:solidFill>
                  <a:schemeClr val="accent2">
                    <a:lumMod val="40000"/>
                    <a:lumOff val="60000"/>
                  </a:schemeClr>
                </a:solidFill>
              </a:rPr>
              <a:t>area</a:t>
            </a:r>
            <a:r>
              <a:rPr lang="de-DE" sz="1000" dirty="0">
                <a:solidFill>
                  <a:schemeClr val="accent2">
                    <a:lumMod val="40000"/>
                    <a:lumOff val="60000"/>
                  </a:schemeClr>
                </a:solidFill>
              </a:rPr>
              <a:t> = </a:t>
            </a:r>
            <a:r>
              <a:rPr lang="de-DE" sz="1000" dirty="0" err="1">
                <a:solidFill>
                  <a:schemeClr val="accent2">
                    <a:lumMod val="40000"/>
                    <a:lumOff val="60000"/>
                  </a:schemeClr>
                </a:solidFill>
              </a:rPr>
              <a:t>height</a:t>
            </a:r>
            <a:r>
              <a:rPr lang="de-DE" sz="1000" dirty="0">
                <a:solidFill>
                  <a:schemeClr val="accent2">
                    <a:lumMod val="40000"/>
                    <a:lumOff val="60000"/>
                  </a:schemeClr>
                </a:solidFill>
              </a:rPr>
              <a:t> * </a:t>
            </a:r>
            <a:r>
              <a:rPr lang="de-DE" sz="1000" dirty="0" err="1">
                <a:solidFill>
                  <a:schemeClr val="accent2">
                    <a:lumMod val="40000"/>
                    <a:lumOff val="60000"/>
                  </a:schemeClr>
                </a:solidFill>
              </a:rPr>
              <a:t>width</a:t>
            </a:r>
            <a:endParaRPr lang="de-DE" sz="10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835798" y="2392775"/>
            <a:ext cx="1581223" cy="496612"/>
          </a:xfrm>
          <a:prstGeom prst="bentConnector3">
            <a:avLst>
              <a:gd name="adj1" fmla="val 50000"/>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F1C4EE-0789-4403-B3E1-3C21E0F58C37}"/>
              </a:ext>
            </a:extLst>
          </p:cNvPr>
          <p:cNvSpPr txBox="1"/>
          <p:nvPr/>
        </p:nvSpPr>
        <p:spPr>
          <a:xfrm>
            <a:off x="4114800" y="167833"/>
            <a:ext cx="642397" cy="307777"/>
          </a:xfrm>
          <a:prstGeom prst="rect">
            <a:avLst/>
          </a:prstGeom>
          <a:noFill/>
        </p:spPr>
        <p:txBody>
          <a:bodyPr wrap="square" rtlCol="0">
            <a:spAutoFit/>
          </a:bodyPr>
          <a:lstStyle/>
          <a:p>
            <a:r>
              <a:rPr lang="de-DE" dirty="0" err="1">
                <a:solidFill>
                  <a:schemeClr val="accent5">
                    <a:lumMod val="50000"/>
                    <a:lumOff val="50000"/>
                  </a:schemeClr>
                </a:solidFill>
              </a:rPr>
              <a:t>name</a:t>
            </a:r>
            <a:endParaRPr lang="de-DE" dirty="0">
              <a:solidFill>
                <a:schemeClr val="accent5">
                  <a:lumMod val="50000"/>
                  <a:lumOff val="50000"/>
                </a:schemeClr>
              </a:solidFill>
            </a:endParaRPr>
          </a:p>
        </p:txBody>
      </p:sp>
      <p:sp>
        <p:nvSpPr>
          <p:cNvPr id="18" name="TextBox 17">
            <a:extLst>
              <a:ext uri="{FF2B5EF4-FFF2-40B4-BE49-F238E27FC236}">
                <a16:creationId xmlns:a16="http://schemas.microsoft.com/office/drawing/2014/main" id="{83384B64-764C-485F-8111-EBDDA662CA44}"/>
              </a:ext>
            </a:extLst>
          </p:cNvPr>
          <p:cNvSpPr txBox="1"/>
          <p:nvPr/>
        </p:nvSpPr>
        <p:spPr>
          <a:xfrm>
            <a:off x="5100578" y="545688"/>
            <a:ext cx="642397" cy="307777"/>
          </a:xfrm>
          <a:prstGeom prst="rect">
            <a:avLst/>
          </a:prstGeom>
          <a:noFill/>
        </p:spPr>
        <p:txBody>
          <a:bodyPr wrap="square" rtlCol="0">
            <a:spAutoFit/>
          </a:bodyPr>
          <a:lstStyle/>
          <a:p>
            <a:r>
              <a:rPr lang="de-DE" dirty="0" err="1">
                <a:solidFill>
                  <a:schemeClr val="bg1">
                    <a:lumMod val="65000"/>
                  </a:schemeClr>
                </a:solidFill>
              </a:rPr>
              <a:t>nm</a:t>
            </a:r>
            <a:endParaRPr lang="de-DE" dirty="0">
              <a:solidFill>
                <a:schemeClr val="bg1">
                  <a:lumMod val="65000"/>
                </a:schemeClr>
              </a:solidFill>
            </a:endParaRPr>
          </a:p>
        </p:txBody>
      </p:sp>
      <p:sp>
        <p:nvSpPr>
          <p:cNvPr id="5" name="Rectangle 4">
            <a:extLst>
              <a:ext uri="{FF2B5EF4-FFF2-40B4-BE49-F238E27FC236}">
                <a16:creationId xmlns:a16="http://schemas.microsoft.com/office/drawing/2014/main" id="{43B89FAB-1654-4C89-B8E8-0A8654BA3D7E}"/>
              </a:ext>
            </a:extLst>
          </p:cNvPr>
          <p:cNvSpPr/>
          <p:nvPr/>
        </p:nvSpPr>
        <p:spPr>
          <a:xfrm>
            <a:off x="5518233" y="643444"/>
            <a:ext cx="390643" cy="149423"/>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Connector: Elbow 19">
            <a:extLst>
              <a:ext uri="{FF2B5EF4-FFF2-40B4-BE49-F238E27FC236}">
                <a16:creationId xmlns:a16="http://schemas.microsoft.com/office/drawing/2014/main" id="{B5C835DF-955A-481D-B27F-BC7C881993F2}"/>
              </a:ext>
            </a:extLst>
          </p:cNvPr>
          <p:cNvCxnSpPr>
            <a:cxnSpLocks/>
            <a:stCxn id="2" idx="2"/>
            <a:endCxn id="18" idx="1"/>
          </p:cNvCxnSpPr>
          <p:nvPr/>
        </p:nvCxnSpPr>
        <p:spPr>
          <a:xfrm rot="16200000" flipH="1">
            <a:off x="4656305" y="255303"/>
            <a:ext cx="223967" cy="664579"/>
          </a:xfrm>
          <a:prstGeom prst="bent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6717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INTRODUCE PARAMETER OBJECT</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406019" cy="856905"/>
          </a:xfrm>
          <a:solidFill>
            <a:schemeClr val="accent6"/>
          </a:solidFill>
        </p:spPr>
        <p:txBody>
          <a:body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(Date </a:t>
            </a:r>
            <a:r>
              <a:rPr lang="de-DE" sz="1000" dirty="0" err="1">
                <a:solidFill>
                  <a:schemeClr val="accent2">
                    <a:lumMod val="40000"/>
                    <a:lumOff val="60000"/>
                  </a:schemeClr>
                </a:solidFill>
              </a:rPr>
              <a:t>StartDate</a:t>
            </a:r>
            <a:r>
              <a:rPr lang="de-DE" sz="1000" dirty="0">
                <a:solidFill>
                  <a:schemeClr val="accent2">
                    <a:lumMod val="40000"/>
                    <a:lumOff val="60000"/>
                  </a:schemeClr>
                </a:solidFill>
              </a:rPr>
              <a:t>, Date </a:t>
            </a:r>
            <a:r>
              <a:rPr lang="de-DE" sz="1000" dirty="0" err="1">
                <a:solidFill>
                  <a:schemeClr val="accent2">
                    <a:lumMod val="40000"/>
                    <a:lumOff val="60000"/>
                  </a:schemeClr>
                </a:solidFill>
              </a:rPr>
              <a:t>EndDate</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61481" y="2910103"/>
            <a:ext cx="2633680" cy="895721"/>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AmountInvoiced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AmountReceived</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AmountOverdue</a:t>
            </a:r>
            <a:r>
              <a:rPr lang="de-DE" sz="1000" dirty="0">
                <a:solidFill>
                  <a:schemeClr val="accent2">
                    <a:lumMod val="40000"/>
                    <a:lumOff val="60000"/>
                  </a:schemeClr>
                </a:solidFill>
              </a:rPr>
              <a:t>(</a:t>
            </a:r>
            <a:r>
              <a:rPr lang="de-DE" sz="1000" dirty="0" err="1">
                <a:solidFill>
                  <a:schemeClr val="accent2">
                    <a:lumMod val="40000"/>
                    <a:lumOff val="60000"/>
                  </a:schemeClr>
                </a:solidFill>
              </a:rPr>
              <a:t>DateRange</a:t>
            </a:r>
            <a:r>
              <a:rPr lang="de-DE" sz="1000" dirty="0">
                <a:solidFill>
                  <a:schemeClr val="accent2">
                    <a:lumMod val="40000"/>
                    <a:lumOff val="60000"/>
                  </a:schemeClr>
                </a:solidFill>
              </a:rPr>
              <a:t> date) {…}</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771900" y="2520488"/>
            <a:ext cx="589581" cy="837476"/>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8633E8-4A1A-45E5-8461-8DAFB5DAF298}"/>
              </a:ext>
            </a:extLst>
          </p:cNvPr>
          <p:cNvSpPr txBox="1"/>
          <p:nvPr/>
        </p:nvSpPr>
        <p:spPr>
          <a:xfrm>
            <a:off x="4386804" y="526648"/>
            <a:ext cx="1857737" cy="307777"/>
          </a:xfrm>
          <a:prstGeom prst="rect">
            <a:avLst/>
          </a:prstGeom>
          <a:noFill/>
        </p:spPr>
        <p:txBody>
          <a:bodyPr wrap="square" rtlCol="0">
            <a:spAutoFit/>
          </a:bodyPr>
          <a:lstStyle/>
          <a:p>
            <a:r>
              <a:rPr lang="de-DE" dirty="0"/>
              <a:t>F(	     )</a:t>
            </a:r>
          </a:p>
        </p:txBody>
      </p:sp>
      <p:sp>
        <p:nvSpPr>
          <p:cNvPr id="5" name="Rectangle 4">
            <a:extLst>
              <a:ext uri="{FF2B5EF4-FFF2-40B4-BE49-F238E27FC236}">
                <a16:creationId xmlns:a16="http://schemas.microsoft.com/office/drawing/2014/main" id="{8D3437B9-3816-4C62-B755-97E8687141BF}"/>
              </a:ext>
            </a:extLst>
          </p:cNvPr>
          <p:cNvSpPr/>
          <p:nvPr/>
        </p:nvSpPr>
        <p:spPr>
          <a:xfrm>
            <a:off x="4907664" y="619246"/>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Isosceles Triangle 6">
            <a:extLst>
              <a:ext uri="{FF2B5EF4-FFF2-40B4-BE49-F238E27FC236}">
                <a16:creationId xmlns:a16="http://schemas.microsoft.com/office/drawing/2014/main" id="{7A91D31C-235E-4588-82D5-5832D6FDC6F2}"/>
              </a:ext>
            </a:extLst>
          </p:cNvPr>
          <p:cNvSpPr/>
          <p:nvPr/>
        </p:nvSpPr>
        <p:spPr>
          <a:xfrm>
            <a:off x="5144946" y="619246"/>
            <a:ext cx="144000" cy="144000"/>
          </a:xfrm>
          <a:prstGeom prst="triangl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70917509-2887-4E3F-88F3-20CCBDF3636A}"/>
              </a:ext>
            </a:extLst>
          </p:cNvPr>
          <p:cNvSpPr/>
          <p:nvPr/>
        </p:nvSpPr>
        <p:spPr>
          <a:xfrm rot="2700000">
            <a:off x="5387198" y="618910"/>
            <a:ext cx="144000" cy="144655"/>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tar: 5 Points 7">
            <a:extLst>
              <a:ext uri="{FF2B5EF4-FFF2-40B4-BE49-F238E27FC236}">
                <a16:creationId xmlns:a16="http://schemas.microsoft.com/office/drawing/2014/main" id="{DBDDC357-B8D7-4501-A647-43F0D43DE437}"/>
              </a:ext>
            </a:extLst>
          </p:cNvPr>
          <p:cNvSpPr>
            <a:spLocks/>
          </p:cNvSpPr>
          <p:nvPr/>
        </p:nvSpPr>
        <p:spPr>
          <a:xfrm>
            <a:off x="6392460" y="412689"/>
            <a:ext cx="144000" cy="144000"/>
          </a:xfrm>
          <a:prstGeom prst="star5">
            <a:avLst/>
          </a:prstGeom>
          <a:solidFill>
            <a:schemeClr val="accent5">
              <a:lumMod val="50000"/>
              <a:lumOff val="50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Straight Connector 13">
            <a:extLst>
              <a:ext uri="{FF2B5EF4-FFF2-40B4-BE49-F238E27FC236}">
                <a16:creationId xmlns:a16="http://schemas.microsoft.com/office/drawing/2014/main" id="{02090457-3885-462E-8D2B-E07CE9EAC07A}"/>
              </a:ext>
            </a:extLst>
          </p:cNvPr>
          <p:cNvCxnSpPr>
            <a:cxnSpLocks/>
          </p:cNvCxnSpPr>
          <p:nvPr/>
        </p:nvCxnSpPr>
        <p:spPr>
          <a:xfrm>
            <a:off x="6070922" y="626866"/>
            <a:ext cx="757458" cy="0"/>
          </a:xfrm>
          <a:prstGeom prst="line">
            <a:avLst/>
          </a:prstGeom>
          <a:ln w="25400">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5DC3D3D-B2F3-41D9-A18D-AB6EF69F62E5}"/>
              </a:ext>
            </a:extLst>
          </p:cNvPr>
          <p:cNvCxnSpPr>
            <a:cxnSpLocks/>
          </p:cNvCxnSpPr>
          <p:nvPr/>
        </p:nvCxnSpPr>
        <p:spPr>
          <a:xfrm rot="10800000" flipV="1">
            <a:off x="4757198" y="465718"/>
            <a:ext cx="1313725" cy="214817"/>
          </a:xfrm>
          <a:prstGeom prst="bentConnector3">
            <a:avLst>
              <a:gd name="adj1" fmla="val 100028"/>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D17E6F2-6995-4E0F-BB8C-C6B90384AB09}"/>
              </a:ext>
            </a:extLst>
          </p:cNvPr>
          <p:cNvCxnSpPr>
            <a:cxnSpLocks/>
          </p:cNvCxnSpPr>
          <p:nvPr/>
        </p:nvCxnSpPr>
        <p:spPr>
          <a:xfrm>
            <a:off x="4860044" y="940870"/>
            <a:ext cx="1580083" cy="12700"/>
          </a:xfrm>
          <a:prstGeom prst="bentConnector4">
            <a:avLst>
              <a:gd name="adj1" fmla="val 27467"/>
              <a:gd name="adj2" fmla="val 188125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F93F82-B61B-4A53-9496-2A64694F7F73}"/>
              </a:ext>
            </a:extLst>
          </p:cNvPr>
          <p:cNvCxnSpPr>
            <a:cxnSpLocks/>
          </p:cNvCxnSpPr>
          <p:nvPr/>
        </p:nvCxnSpPr>
        <p:spPr>
          <a:xfrm flipV="1">
            <a:off x="4869568" y="79329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BC7BEF-47E9-4260-9BDE-644B69FDE3A2}"/>
              </a:ext>
            </a:extLst>
          </p:cNvPr>
          <p:cNvCxnSpPr>
            <a:cxnSpLocks/>
          </p:cNvCxnSpPr>
          <p:nvPr/>
        </p:nvCxnSpPr>
        <p:spPr>
          <a:xfrm flipV="1">
            <a:off x="5595849" y="784213"/>
            <a:ext cx="0" cy="15665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06D39F4-1BC0-4EE6-8E00-317786CE668C}"/>
              </a:ext>
            </a:extLst>
          </p:cNvPr>
          <p:cNvCxnSpPr>
            <a:cxnSpLocks/>
          </p:cNvCxnSpPr>
          <p:nvPr/>
        </p:nvCxnSpPr>
        <p:spPr>
          <a:xfrm>
            <a:off x="5288946" y="940871"/>
            <a:ext cx="321189"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B336EC-313F-4B64-B099-AC8CD342970D}"/>
              </a:ext>
            </a:extLst>
          </p:cNvPr>
          <p:cNvSpPr/>
          <p:nvPr/>
        </p:nvSpPr>
        <p:spPr>
          <a:xfrm>
            <a:off x="6070922" y="344347"/>
            <a:ext cx="757458" cy="596523"/>
          </a:xfrm>
          <a:prstGeom prst="rect">
            <a:avLst/>
          </a:prstGeom>
          <a:no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018612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15058"/>
            <a:ext cx="4087998" cy="1218439"/>
          </a:xfrm>
          <a:prstGeom prst="rect">
            <a:avLst/>
          </a:prstGeom>
        </p:spPr>
        <p:txBody>
          <a:bodyPr spcFirstLastPara="1" wrap="square" lIns="91425" tIns="91425" rIns="91425" bIns="91425" anchor="b" anchorCtr="0">
            <a:noAutofit/>
          </a:bodyPr>
          <a:lstStyle/>
          <a:p>
            <a:r>
              <a:rPr lang="de-DE" b="1" dirty="0"/>
              <a:t>COMBINE FUNCTIONS INTO CLASS</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65881" y="2092035"/>
            <a:ext cx="3228667" cy="892465"/>
          </a:xfrm>
          <a:solidFill>
            <a:schemeClr val="accent6"/>
          </a:solidFill>
        </p:spPr>
        <p:txBody>
          <a:bodyPr/>
          <a:lstStyle/>
          <a:p>
            <a:pPr marL="76200" indent="0">
              <a:buNone/>
            </a:pPr>
            <a:r>
              <a:rPr lang="de-DE" sz="1000" dirty="0" err="1">
                <a:solidFill>
                  <a:schemeClr val="accent2">
                    <a:lumMod val="40000"/>
                    <a:lumOff val="60000"/>
                  </a:schemeClr>
                </a:solidFill>
              </a:rPr>
              <a:t>base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r>
              <a:rPr lang="de-DE" sz="1000" dirty="0" err="1">
                <a:solidFill>
                  <a:schemeClr val="accent2">
                    <a:lumMod val="40000"/>
                    <a:lumOff val="60000"/>
                  </a:schemeClr>
                </a:solidFill>
              </a:rPr>
              <a:t>void</a:t>
            </a: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(Reading </a:t>
            </a:r>
            <a:r>
              <a:rPr lang="de-DE" sz="1000" dirty="0" err="1">
                <a:solidFill>
                  <a:schemeClr val="accent2">
                    <a:lumMod val="40000"/>
                    <a:lumOff val="60000"/>
                  </a:schemeClr>
                </a:solidFill>
              </a:rPr>
              <a:t>aReading</a:t>
            </a:r>
            <a:r>
              <a:rPr lang="de-DE" sz="1000" dirty="0">
                <a:solidFill>
                  <a:schemeClr val="accent2">
                    <a:lumMod val="40000"/>
                    <a:lumOff val="60000"/>
                  </a:schemeClr>
                </a:solidFill>
              </a:rPr>
              <a:t>) {…}</a:t>
            </a:r>
          </a:p>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4312285" y="2545911"/>
            <a:ext cx="3228667" cy="1587874"/>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00" dirty="0">
                <a:solidFill>
                  <a:schemeClr val="accent2">
                    <a:lumMod val="40000"/>
                    <a:lumOff val="60000"/>
                  </a:schemeClr>
                </a:solidFill>
              </a:rPr>
              <a:t>Class Reading</a:t>
            </a:r>
          </a:p>
          <a:p>
            <a:pPr marL="76200" indent="0">
              <a:buNone/>
            </a:pPr>
            <a:r>
              <a:rPr lang="de-DE" sz="1000" dirty="0">
                <a:solidFill>
                  <a:schemeClr val="accent2">
                    <a:lumMod val="40000"/>
                    <a:lumOff val="60000"/>
                  </a:schemeClr>
                </a:solidFill>
              </a:rPr>
              <a:t>{</a:t>
            </a:r>
          </a:p>
          <a:p>
            <a:pPr marL="76200" indent="0">
              <a:buNone/>
            </a:pPr>
            <a:r>
              <a:rPr lang="de-DE" sz="1000" dirty="0">
                <a:solidFill>
                  <a:schemeClr val="accent2">
                    <a:lumMod val="40000"/>
                    <a:lumOff val="60000"/>
                  </a:schemeClr>
                </a:solidFill>
              </a:rPr>
              <a:t>     Reading()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TaxableCharge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     </a:t>
            </a:r>
            <a:r>
              <a:rPr lang="de-DE" sz="1000" dirty="0" err="1">
                <a:solidFill>
                  <a:schemeClr val="accent2">
                    <a:lumMod val="40000"/>
                    <a:lumOff val="60000"/>
                  </a:schemeClr>
                </a:solidFill>
              </a:rPr>
              <a:t>CalculateBaseCharge</a:t>
            </a:r>
            <a:r>
              <a:rPr lang="de-DE" sz="1000" dirty="0">
                <a:solidFill>
                  <a:schemeClr val="accent2">
                    <a:lumMod val="40000"/>
                    <a:lumOff val="60000"/>
                  </a:schemeClr>
                </a:solidFill>
              </a:rPr>
              <a:t>() {…}</a:t>
            </a:r>
          </a:p>
          <a:p>
            <a:pPr marL="76200" indent="0">
              <a:buNone/>
            </a:pPr>
            <a:r>
              <a:rPr lang="de-DE" sz="1000" dirty="0">
                <a:solidFill>
                  <a:schemeClr val="accent2">
                    <a:lumMod val="40000"/>
                    <a:lumOff val="60000"/>
                  </a:schemeClr>
                </a:solidFill>
              </a:rPr>
              <a:t>}</a:t>
            </a: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3594548" y="2538268"/>
            <a:ext cx="717737" cy="801580"/>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DECB059-D652-437E-9D97-D621780077D1}"/>
              </a:ext>
            </a:extLst>
          </p:cNvPr>
          <p:cNvSpPr/>
          <p:nvPr/>
        </p:nvSpPr>
        <p:spPr>
          <a:xfrm>
            <a:off x="4480080" y="311830"/>
            <a:ext cx="660758" cy="307777"/>
          </a:xfrm>
          <a:prstGeom prst="rect">
            <a:avLst/>
          </a:prstGeom>
        </p:spPr>
        <p:txBody>
          <a:bodyPr wrap="none">
            <a:spAutoFit/>
          </a:bodyPr>
          <a:lstStyle/>
          <a:p>
            <a:r>
              <a:rPr lang="de-DE" dirty="0"/>
              <a:t>F(     )</a:t>
            </a:r>
          </a:p>
        </p:txBody>
      </p:sp>
      <p:sp>
        <p:nvSpPr>
          <p:cNvPr id="18" name="Rectangle 17">
            <a:extLst>
              <a:ext uri="{FF2B5EF4-FFF2-40B4-BE49-F238E27FC236}">
                <a16:creationId xmlns:a16="http://schemas.microsoft.com/office/drawing/2014/main" id="{9CEB58B6-CDA2-475B-857C-B37606C3BD8C}"/>
              </a:ext>
            </a:extLst>
          </p:cNvPr>
          <p:cNvSpPr/>
          <p:nvPr/>
        </p:nvSpPr>
        <p:spPr>
          <a:xfrm>
            <a:off x="4793364" y="401338"/>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E6A96FFF-8D11-4B10-A180-98C6412E3FCA}"/>
              </a:ext>
            </a:extLst>
          </p:cNvPr>
          <p:cNvSpPr/>
          <p:nvPr/>
        </p:nvSpPr>
        <p:spPr>
          <a:xfrm>
            <a:off x="4455365" y="855826"/>
            <a:ext cx="691215" cy="307777"/>
          </a:xfrm>
          <a:prstGeom prst="rect">
            <a:avLst/>
          </a:prstGeom>
        </p:spPr>
        <p:txBody>
          <a:bodyPr wrap="none">
            <a:spAutoFit/>
          </a:bodyPr>
          <a:lstStyle/>
          <a:p>
            <a:r>
              <a:rPr lang="de-DE" dirty="0"/>
              <a:t>G(     )</a:t>
            </a:r>
          </a:p>
        </p:txBody>
      </p:sp>
      <p:sp>
        <p:nvSpPr>
          <p:cNvPr id="20" name="Rectangle 19">
            <a:extLst>
              <a:ext uri="{FF2B5EF4-FFF2-40B4-BE49-F238E27FC236}">
                <a16:creationId xmlns:a16="http://schemas.microsoft.com/office/drawing/2014/main" id="{452AFE90-BED1-40E8-AD17-18E10E0D3D7F}"/>
              </a:ext>
            </a:extLst>
          </p:cNvPr>
          <p:cNvSpPr/>
          <p:nvPr/>
        </p:nvSpPr>
        <p:spPr>
          <a:xfrm>
            <a:off x="4783889" y="945334"/>
            <a:ext cx="144683" cy="144000"/>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Straight Connector 21">
            <a:extLst>
              <a:ext uri="{FF2B5EF4-FFF2-40B4-BE49-F238E27FC236}">
                <a16:creationId xmlns:a16="http://schemas.microsoft.com/office/drawing/2014/main" id="{8FC2ECC9-2B02-42A0-9906-19220AD8B7C0}"/>
              </a:ext>
            </a:extLst>
          </p:cNvPr>
          <p:cNvCxnSpPr>
            <a:cxnSpLocks/>
          </p:cNvCxnSpPr>
          <p:nvPr/>
        </p:nvCxnSpPr>
        <p:spPr>
          <a:xfrm>
            <a:off x="5621342" y="620999"/>
            <a:ext cx="75745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E10DA1C-7FBF-4DFA-B3D8-7944F04E79B5}"/>
              </a:ext>
            </a:extLst>
          </p:cNvPr>
          <p:cNvSpPr/>
          <p:nvPr/>
        </p:nvSpPr>
        <p:spPr>
          <a:xfrm>
            <a:off x="5621342" y="346100"/>
            <a:ext cx="757458" cy="808917"/>
          </a:xfrm>
          <a:prstGeom prst="rect">
            <a:avLst/>
          </a:prstGeom>
          <a:no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64D29B70-59AE-46A3-ABCC-B67292BCE760}"/>
              </a:ext>
            </a:extLst>
          </p:cNvPr>
          <p:cNvSpPr/>
          <p:nvPr/>
        </p:nvSpPr>
        <p:spPr>
          <a:xfrm>
            <a:off x="5926619" y="401338"/>
            <a:ext cx="144683" cy="144000"/>
          </a:xfrm>
          <a:prstGeom prst="rect">
            <a:avLst/>
          </a:prstGeom>
          <a:solidFill>
            <a:schemeClr val="accent1">
              <a:lumMod val="2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8919F654-9130-4982-AF46-A0B1DF10C953}"/>
              </a:ext>
            </a:extLst>
          </p:cNvPr>
          <p:cNvSpPr txBox="1"/>
          <p:nvPr/>
        </p:nvSpPr>
        <p:spPr>
          <a:xfrm>
            <a:off x="5690350" y="631797"/>
            <a:ext cx="617220" cy="523220"/>
          </a:xfrm>
          <a:prstGeom prst="rect">
            <a:avLst/>
          </a:prstGeom>
          <a:noFill/>
        </p:spPr>
        <p:txBody>
          <a:bodyPr wrap="square" rtlCol="0">
            <a:spAutoFit/>
          </a:bodyPr>
          <a:lstStyle/>
          <a:p>
            <a:r>
              <a:rPr lang="de-DE" dirty="0">
                <a:solidFill>
                  <a:schemeClr val="accent5">
                    <a:lumMod val="50000"/>
                    <a:lumOff val="50000"/>
                  </a:schemeClr>
                </a:solidFill>
              </a:rPr>
              <a:t>F()</a:t>
            </a:r>
          </a:p>
          <a:p>
            <a:r>
              <a:rPr lang="de-DE" dirty="0">
                <a:solidFill>
                  <a:schemeClr val="accent5">
                    <a:lumMod val="50000"/>
                    <a:lumOff val="50000"/>
                  </a:schemeClr>
                </a:solidFill>
              </a:rPr>
              <a:t>G()</a:t>
            </a:r>
          </a:p>
        </p:txBody>
      </p:sp>
      <p:cxnSp>
        <p:nvCxnSpPr>
          <p:cNvPr id="27" name="Straight Connector 26">
            <a:extLst>
              <a:ext uri="{FF2B5EF4-FFF2-40B4-BE49-F238E27FC236}">
                <a16:creationId xmlns:a16="http://schemas.microsoft.com/office/drawing/2014/main" id="{8EE349F0-1252-4A85-832A-203EE4D05E5E}"/>
              </a:ext>
            </a:extLst>
          </p:cNvPr>
          <p:cNvCxnSpPr>
            <a:cxnSpLocks/>
            <a:endCxn id="2" idx="3"/>
          </p:cNvCxnSpPr>
          <p:nvPr/>
        </p:nvCxnSpPr>
        <p:spPr>
          <a:xfrm flipH="1" flipV="1">
            <a:off x="5140838" y="465719"/>
            <a:ext cx="619884" cy="319142"/>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58D8ED-E7C4-40D0-88C8-319F0A125237}"/>
              </a:ext>
            </a:extLst>
          </p:cNvPr>
          <p:cNvCxnSpPr>
            <a:cxnSpLocks/>
            <a:endCxn id="19" idx="3"/>
          </p:cNvCxnSpPr>
          <p:nvPr/>
        </p:nvCxnSpPr>
        <p:spPr>
          <a:xfrm flipH="1" flipV="1">
            <a:off x="5146580" y="1009715"/>
            <a:ext cx="614140" cy="7619"/>
          </a:xfrm>
          <a:prstGeom prst="line">
            <a:avLst/>
          </a:prstGeom>
          <a:ln w="254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284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8.</a:t>
            </a:r>
            <a:br>
              <a:rPr lang="en" dirty="0"/>
            </a:br>
            <a:r>
              <a:rPr lang="de-DE" b="1" dirty="0"/>
              <a:t>Katalog von  </a:t>
            </a:r>
            <a:br>
              <a:rPr lang="de-DE" b="1" dirty="0"/>
            </a:br>
            <a:r>
              <a:rPr lang="de-DE" b="1" dirty="0" err="1"/>
              <a:t>Encapsulate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12653748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Encapsulate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REPLACE PRIMITIVE WITH OBJECT</a:t>
            </a:r>
          </a:p>
          <a:p>
            <a:r>
              <a:rPr lang="de-DE" sz="1600" dirty="0"/>
              <a:t>REPLACE TEMP WITH QUERY</a:t>
            </a:r>
          </a:p>
          <a:p>
            <a:r>
              <a:rPr lang="de-DE" sz="1600" dirty="0"/>
              <a:t>EXTRACT CLASS</a:t>
            </a:r>
          </a:p>
          <a:p>
            <a:r>
              <a:rPr lang="de-DE" sz="1600" dirty="0"/>
              <a:t>INLINE CLASS</a:t>
            </a:r>
          </a:p>
          <a:p>
            <a:r>
              <a:rPr lang="de-DE" sz="1600" dirty="0"/>
              <a:t>HIDE DELEGATE</a:t>
            </a:r>
          </a:p>
          <a:p>
            <a:r>
              <a:rPr lang="de-DE" sz="1600" dirty="0"/>
              <a:t>REMOVE MIDDLE MAN</a:t>
            </a:r>
          </a:p>
          <a:p>
            <a:r>
              <a:rPr lang="de-DE" sz="1600" dirty="0"/>
              <a:t>SUBSTITUTE ALGORITHM</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381548761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PRIMITIVE WITH OBJECT</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r>
              <a:rPr lang="de-DE" sz="1000" dirty="0" err="1">
                <a:solidFill>
                  <a:schemeClr val="accent2">
                    <a:lumMod val="40000"/>
                    <a:lumOff val="60000"/>
                  </a:schemeClr>
                </a:solidFill>
              </a:rPr>
              <a:t>Orders.filter</a:t>
            </a:r>
            <a:r>
              <a:rPr lang="de-DE" sz="1000" dirty="0">
                <a:solidFill>
                  <a:schemeClr val="accent2">
                    <a:lumMod val="40000"/>
                    <a:lumOff val="60000"/>
                  </a:schemeClr>
                </a:solidFill>
              </a:rPr>
              <a:t>(o =&gt; “high“ == </a:t>
            </a:r>
            <a:r>
              <a:rPr lang="de-DE" sz="1000" dirty="0" err="1">
                <a:solidFill>
                  <a:schemeClr val="accent2">
                    <a:lumMod val="40000"/>
                    <a:lumOff val="60000"/>
                  </a:schemeClr>
                </a:solidFill>
              </a:rPr>
              <a:t>o.priority</a:t>
            </a:r>
            <a:endParaRPr lang="de-DE" sz="1000" dirty="0">
              <a:solidFill>
                <a:schemeClr val="accent2">
                  <a:lumMod val="40000"/>
                  <a:lumOff val="60000"/>
                </a:schemeClr>
              </a:solidFill>
            </a:endParaRPr>
          </a:p>
          <a:p>
            <a:pPr marL="76200" indent="0">
              <a:buNone/>
            </a:pPr>
            <a:r>
              <a:rPr lang="de-DE" sz="1000" dirty="0">
                <a:solidFill>
                  <a:schemeClr val="accent2">
                    <a:lumMod val="40000"/>
                    <a:lumOff val="60000"/>
                  </a:schemeClr>
                </a:solidFill>
              </a:rPr>
              <a:t>                           || “</a:t>
            </a:r>
            <a:r>
              <a:rPr lang="de-DE" sz="1000" dirty="0" err="1">
                <a:solidFill>
                  <a:schemeClr val="accent2">
                    <a:lumMod val="40000"/>
                    <a:lumOff val="60000"/>
                  </a:schemeClr>
                </a:solidFill>
              </a:rPr>
              <a:t>rush</a:t>
            </a:r>
            <a:r>
              <a:rPr lang="de-DE" sz="1000" dirty="0">
                <a:solidFill>
                  <a:schemeClr val="accent2">
                    <a:lumMod val="40000"/>
                    <a:lumOff val="60000"/>
                  </a:schemeClr>
                </a:solidFill>
              </a:rPr>
              <a:t>“ == </a:t>
            </a:r>
            <a:r>
              <a:rPr lang="de-DE" sz="1000" dirty="0" err="1">
                <a:solidFill>
                  <a:schemeClr val="accent2">
                    <a:lumMod val="40000"/>
                    <a:lumOff val="60000"/>
                  </a:schemeClr>
                </a:solidFill>
              </a:rPr>
              <a:t>o.priority</a:t>
            </a:r>
            <a:r>
              <a:rPr lang="de-DE" sz="1000" dirty="0">
                <a:solidFill>
                  <a:schemeClr val="accent2">
                    <a:lumMod val="40000"/>
                    <a:lumOff val="60000"/>
                  </a:schemeClr>
                </a:solidFill>
              </a:rPr>
              <a:t>);</a:t>
            </a: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r>
              <a:rPr lang="de-DE" sz="1050" dirty="0" err="1">
                <a:solidFill>
                  <a:schemeClr val="accent2">
                    <a:lumMod val="40000"/>
                    <a:lumOff val="60000"/>
                  </a:schemeClr>
                </a:solidFill>
              </a:rPr>
              <a:t>Orders.filter</a:t>
            </a:r>
            <a:r>
              <a:rPr lang="de-DE" sz="1050" dirty="0">
                <a:solidFill>
                  <a:schemeClr val="accent2">
                    <a:lumMod val="40000"/>
                    <a:lumOff val="60000"/>
                  </a:schemeClr>
                </a:solidFill>
              </a:rPr>
              <a:t>(o =&gt; </a:t>
            </a:r>
            <a:r>
              <a:rPr lang="de-DE" sz="1050" dirty="0" err="1">
                <a:solidFill>
                  <a:schemeClr val="accent2">
                    <a:lumMod val="40000"/>
                    <a:lumOff val="60000"/>
                  </a:schemeClr>
                </a:solidFill>
              </a:rPr>
              <a:t>o.priority.higherThan</a:t>
            </a:r>
            <a:r>
              <a:rPr lang="de-DE" sz="1050" dirty="0">
                <a:solidFill>
                  <a:schemeClr val="accent2">
                    <a:lumMod val="40000"/>
                    <a:lumOff val="60000"/>
                  </a:schemeClr>
                </a:solidFill>
              </a:rPr>
              <a:t>(</a:t>
            </a:r>
            <a:r>
              <a:rPr lang="de-DE" sz="1050" dirty="0" err="1">
                <a:solidFill>
                  <a:schemeClr val="accent2">
                    <a:lumMod val="40000"/>
                    <a:lumOff val="60000"/>
                  </a:schemeClr>
                </a:solidFill>
              </a:rPr>
              <a:t>new</a:t>
            </a:r>
            <a:r>
              <a:rPr lang="de-DE" sz="1050" dirty="0">
                <a:solidFill>
                  <a:schemeClr val="accent2">
                    <a:lumMod val="40000"/>
                    <a:lumOff val="60000"/>
                  </a:schemeClr>
                </a:solidFill>
              </a:rPr>
              <a:t> </a:t>
            </a:r>
            <a:r>
              <a:rPr lang="de-DE" sz="1050" dirty="0" err="1">
                <a:solidFill>
                  <a:schemeClr val="accent2">
                    <a:lumMod val="40000"/>
                    <a:lumOff val="60000"/>
                  </a:schemeClr>
                </a:solidFill>
              </a:rPr>
              <a:t>Priority</a:t>
            </a:r>
            <a:r>
              <a:rPr lang="de-DE" sz="1050" dirty="0">
                <a:solidFill>
                  <a:schemeClr val="accent2">
                    <a:lumMod val="40000"/>
                    <a:lumOff val="60000"/>
                  </a:schemeClr>
                </a:solidFill>
              </a:rPr>
              <a:t>(“normal“)));</a:t>
            </a: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495421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REPLACE TEMP WITH QUERY</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158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EXTRACT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100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INLINE CLASS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8030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HIDE DELEGATE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56085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4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Schulungs</a:t>
            </a:r>
            <a:r>
              <a:rPr lang="de-DE" dirty="0"/>
              <a:t> Zeitplan</a:t>
            </a:r>
            <a:endParaRPr dirty="0"/>
          </a:p>
        </p:txBody>
      </p:sp>
      <p:sp>
        <p:nvSpPr>
          <p:cNvPr id="4359" name="Google Shape;4359;p4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aphicFrame>
        <p:nvGraphicFramePr>
          <p:cNvPr id="4360" name="Google Shape;4360;p47"/>
          <p:cNvGraphicFramePr/>
          <p:nvPr>
            <p:extLst>
              <p:ext uri="{D42A27DB-BD31-4B8C-83A1-F6EECF244321}">
                <p14:modId xmlns:p14="http://schemas.microsoft.com/office/powerpoint/2010/main" val="3396386189"/>
              </p:ext>
            </p:extLst>
          </p:nvPr>
        </p:nvGraphicFramePr>
        <p:xfrm>
          <a:off x="861700" y="1663695"/>
          <a:ext cx="3310350" cy="2897575"/>
        </p:xfrm>
        <a:graphic>
          <a:graphicData uri="http://schemas.openxmlformats.org/drawingml/2006/table">
            <a:tbl>
              <a:tblPr>
                <a:noFill/>
                <a:tableStyleId>{6A787F38-7B79-44E3-ACA7-109338EB0D08}</a:tableStyleId>
              </a:tblPr>
              <a:tblGrid>
                <a:gridCol w="745800">
                  <a:extLst>
                    <a:ext uri="{9D8B030D-6E8A-4147-A177-3AD203B41FA5}">
                      <a16:colId xmlns:a16="http://schemas.microsoft.com/office/drawing/2014/main" val="20000"/>
                    </a:ext>
                  </a:extLst>
                </a:gridCol>
                <a:gridCol w="854850">
                  <a:extLst>
                    <a:ext uri="{9D8B030D-6E8A-4147-A177-3AD203B41FA5}">
                      <a16:colId xmlns:a16="http://schemas.microsoft.com/office/drawing/2014/main" val="20002"/>
                    </a:ext>
                  </a:extLst>
                </a:gridCol>
                <a:gridCol w="854850">
                  <a:extLst>
                    <a:ext uri="{9D8B030D-6E8A-4147-A177-3AD203B41FA5}">
                      <a16:colId xmlns:a16="http://schemas.microsoft.com/office/drawing/2014/main" val="20003"/>
                    </a:ext>
                  </a:extLst>
                </a:gridCol>
                <a:gridCol w="854850">
                  <a:extLst>
                    <a:ext uri="{9D8B030D-6E8A-4147-A177-3AD203B41FA5}">
                      <a16:colId xmlns:a16="http://schemas.microsoft.com/office/drawing/2014/main" val="20004"/>
                    </a:ext>
                  </a:extLst>
                </a:gridCol>
              </a:tblGrid>
              <a:tr h="304775">
                <a:tc>
                  <a:txBody>
                    <a:bodyPr/>
                    <a:lstStyle/>
                    <a:p>
                      <a:pPr marL="0" lvl="0" indent="0" algn="r" rtl="0">
                        <a:spcBef>
                          <a:spcPts val="0"/>
                        </a:spcBef>
                        <a:spcAft>
                          <a:spcPts val="0"/>
                        </a:spcAft>
                        <a:buNone/>
                      </a:pPr>
                      <a:endParaRPr sz="80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2"/>
                          </a:solidFill>
                          <a:latin typeface="Titillium Web"/>
                          <a:ea typeface="Titillium Web"/>
                          <a:cs typeface="Titillium Web"/>
                          <a:sym typeface="Titillium Web"/>
                        </a:rPr>
                        <a:t>MONDAY</a:t>
                      </a:r>
                      <a:endParaRPr sz="700">
                        <a:solidFill>
                          <a:schemeClr val="dk2"/>
                        </a:solidFill>
                        <a:latin typeface="Titillium Web"/>
                        <a:ea typeface="Titillium Web"/>
                        <a:cs typeface="Titillium Web"/>
                        <a:sym typeface="Titillium Web"/>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TUESDAY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dk2"/>
                          </a:solidFill>
                          <a:latin typeface="Titillium Web"/>
                          <a:ea typeface="Titillium Web"/>
                          <a:cs typeface="Titillium Web"/>
                          <a:sym typeface="Titillium Web"/>
                        </a:rPr>
                        <a:t>WEDNESDAY</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9:00 - 9:45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Einleitung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Wiederholung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10:00 - 11:00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Was ist Refactoring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Encapsulate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11:00 – 12:00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Warum ist Refactoring notwendig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Move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Euer Code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12:00 - 13:00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dirty="0">
                          <a:solidFill>
                            <a:schemeClr val="dk1"/>
                          </a:solidFill>
                          <a:latin typeface="Titillium Web"/>
                          <a:ea typeface="Titillium Web"/>
                          <a:cs typeface="Titillium Web"/>
                          <a:sym typeface="Titillium Web"/>
                        </a:rPr>
                        <a:t>✔ </a:t>
                      </a:r>
                      <a:r>
                        <a:rPr lang="de-DE" sz="800" dirty="0">
                          <a:solidFill>
                            <a:schemeClr val="dk1"/>
                          </a:solidFill>
                          <a:latin typeface="Titillium Web"/>
                          <a:ea typeface="Titillium Web"/>
                          <a:cs typeface="Titillium Web"/>
                          <a:sym typeface="Titillium Web"/>
                        </a:rPr>
                        <a:t>Pause</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13:00 - 14:15</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Wann ist Refactoring </a:t>
                      </a:r>
                      <a:r>
                        <a:rPr lang="de-DE" sz="800" dirty="0" err="1">
                          <a:solidFill>
                            <a:schemeClr val="dk1"/>
                          </a:solidFill>
                          <a:latin typeface="Titillium Web"/>
                          <a:ea typeface="Titillium Web"/>
                          <a:cs typeface="Titillium Web"/>
                          <a:sym typeface="Titillium Web"/>
                        </a:rPr>
                        <a:t>notwenidig</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API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21100">
                <a:tc>
                  <a:txBody>
                    <a:bodyPr/>
                    <a:lstStyle/>
                    <a:p>
                      <a:pPr marL="0" lvl="0" indent="0" algn="r" rtl="0">
                        <a:spcBef>
                          <a:spcPts val="0"/>
                        </a:spcBef>
                        <a:spcAft>
                          <a:spcPts val="0"/>
                        </a:spcAft>
                        <a:buNone/>
                      </a:pPr>
                      <a:r>
                        <a:rPr lang="en" sz="700" dirty="0">
                          <a:solidFill>
                            <a:schemeClr val="dk2"/>
                          </a:solidFill>
                          <a:latin typeface="Titillium Web"/>
                          <a:ea typeface="Titillium Web"/>
                          <a:cs typeface="Titillium Web"/>
                          <a:sym typeface="Titillium Web"/>
                        </a:rPr>
                        <a:t>14:30 - 16:00</a:t>
                      </a:r>
                      <a:endParaRPr sz="700" dirty="0">
                        <a:solidFill>
                          <a:schemeClr val="dk2"/>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Nützliche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a:solidFill>
                            <a:schemeClr val="dk1"/>
                          </a:solidFill>
                          <a:latin typeface="Titillium Web"/>
                          <a:ea typeface="Titillium Web"/>
                          <a:cs typeface="Titillium Web"/>
                          <a:sym typeface="Titillium Web"/>
                        </a:rPr>
                        <a:t>Praxis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de-DE" sz="800" dirty="0" err="1">
                          <a:solidFill>
                            <a:schemeClr val="dk1"/>
                          </a:solidFill>
                          <a:latin typeface="Titillium Web"/>
                          <a:ea typeface="Titillium Web"/>
                          <a:cs typeface="Titillium Web"/>
                          <a:sym typeface="Titillium Web"/>
                        </a:rPr>
                        <a:t>Inheritance</a:t>
                      </a:r>
                      <a:r>
                        <a:rPr lang="de-DE" sz="800" dirty="0">
                          <a:solidFill>
                            <a:schemeClr val="dk1"/>
                          </a:solidFill>
                          <a:latin typeface="Titillium Web"/>
                          <a:ea typeface="Titillium Web"/>
                          <a:cs typeface="Titillium Web"/>
                          <a:sym typeface="Titillium Web"/>
                        </a:rPr>
                        <a:t> </a:t>
                      </a:r>
                      <a:r>
                        <a:rPr lang="de-DE" sz="800" dirty="0" err="1">
                          <a:solidFill>
                            <a:schemeClr val="dk1"/>
                          </a:solidFill>
                          <a:latin typeface="Titillium Web"/>
                          <a:ea typeface="Titillium Web"/>
                          <a:cs typeface="Titillium Web"/>
                          <a:sym typeface="Titillium Web"/>
                        </a:rPr>
                        <a:t>Refactorings</a:t>
                      </a:r>
                      <a:endParaRPr sz="800" dirty="0">
                        <a:solidFill>
                          <a:schemeClr val="dk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7320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MIDDLE MAN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77029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6" y="484138"/>
            <a:ext cx="4701183" cy="857400"/>
          </a:xfrm>
          <a:prstGeom prst="rect">
            <a:avLst/>
          </a:prstGeom>
        </p:spPr>
        <p:txBody>
          <a:bodyPr spcFirstLastPara="1" wrap="square" lIns="91425" tIns="91425" rIns="91425" bIns="91425" anchor="b" anchorCtr="0">
            <a:noAutofit/>
          </a:bodyPr>
          <a:lstStyle/>
          <a:p>
            <a:r>
              <a:rPr lang="de-DE" b="1" dirty="0"/>
              <a:t>SUBSTITUTE ALGORITHM</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71</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257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9.</a:t>
            </a:r>
            <a:br>
              <a:rPr lang="en" dirty="0"/>
            </a:br>
            <a:r>
              <a:rPr lang="de-DE" b="1" dirty="0"/>
              <a:t>Katalog von  </a:t>
            </a:r>
            <a:br>
              <a:rPr lang="de-DE" b="1" dirty="0"/>
            </a:br>
            <a:r>
              <a:rPr lang="de-DE" b="1" dirty="0"/>
              <a:t>Move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1931059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Move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MOVE FUNCTION</a:t>
            </a:r>
          </a:p>
          <a:p>
            <a:r>
              <a:rPr lang="de-DE" sz="1600" dirty="0"/>
              <a:t>MOVE FIELD</a:t>
            </a:r>
          </a:p>
          <a:p>
            <a:r>
              <a:rPr lang="de-DE" sz="1600" dirty="0"/>
              <a:t>MOVE STATEMENTS INTO FUNCTION</a:t>
            </a:r>
          </a:p>
          <a:p>
            <a:r>
              <a:rPr lang="de-DE" sz="1600" dirty="0"/>
              <a:t>SLIDE STATEMENTS</a:t>
            </a:r>
          </a:p>
          <a:p>
            <a:r>
              <a:rPr lang="de-DE" sz="1600" dirty="0"/>
              <a:t>SPLIT LOOP</a:t>
            </a:r>
          </a:p>
          <a:p>
            <a:r>
              <a:rPr lang="de-DE" sz="1600" dirty="0"/>
              <a:t>REMOVE DEAD CODE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105526999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74</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642538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FIELD</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75</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731292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MOVE STATEMENTS INTO FUNCTION</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76</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76435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SLIDE STATEMENTS</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77</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79283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SPLIT LOOP</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78</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188860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67057" y="484138"/>
            <a:ext cx="4087998" cy="857400"/>
          </a:xfrm>
          <a:prstGeom prst="rect">
            <a:avLst/>
          </a:prstGeom>
        </p:spPr>
        <p:txBody>
          <a:bodyPr spcFirstLastPara="1" wrap="square" lIns="91425" tIns="91425" rIns="91425" bIns="91425" anchor="b" anchorCtr="0">
            <a:noAutofit/>
          </a:bodyPr>
          <a:lstStyle/>
          <a:p>
            <a:r>
              <a:rPr lang="de-DE" b="1" dirty="0"/>
              <a:t>REMOVE DEAD CODE</a:t>
            </a:r>
          </a:p>
        </p:txBody>
      </p:sp>
      <p:sp>
        <p:nvSpPr>
          <p:cNvPr id="3872" name="Google Shape;3872;p18"/>
          <p:cNvSpPr txBox="1">
            <a:spLocks noGrp="1"/>
          </p:cNvSpPr>
          <p:nvPr>
            <p:ph type="sldNum" idx="12"/>
          </p:nvPr>
        </p:nvSpPr>
        <p:spPr>
          <a:xfrm>
            <a:off x="59781" y="47043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79</a:t>
            </a:fld>
            <a:endParaRPr/>
          </a:p>
        </p:txBody>
      </p:sp>
      <p:sp>
        <p:nvSpPr>
          <p:cNvPr id="4" name="Text Placeholder 3">
            <a:extLst>
              <a:ext uri="{FF2B5EF4-FFF2-40B4-BE49-F238E27FC236}">
                <a16:creationId xmlns:a16="http://schemas.microsoft.com/office/drawing/2014/main" id="{D7909664-D87F-4986-9B36-8D6E6E39459C}"/>
              </a:ext>
            </a:extLst>
          </p:cNvPr>
          <p:cNvSpPr>
            <a:spLocks noGrp="1"/>
          </p:cNvSpPr>
          <p:nvPr>
            <p:ph type="body" idx="1"/>
          </p:nvPr>
        </p:nvSpPr>
        <p:spPr>
          <a:xfrm>
            <a:off x="334131" y="2076161"/>
            <a:ext cx="2340489" cy="674660"/>
          </a:xfrm>
          <a:solidFill>
            <a:schemeClr val="accent6"/>
          </a:solidFill>
        </p:spPr>
        <p:txBody>
          <a:bodyPr/>
          <a:lstStyle/>
          <a:p>
            <a:pPr marL="76200" indent="0">
              <a:buNone/>
            </a:pPr>
            <a:endParaRPr lang="de-DE" sz="1000" dirty="0">
              <a:solidFill>
                <a:schemeClr val="accent2">
                  <a:lumMod val="40000"/>
                  <a:lumOff val="60000"/>
                </a:schemeClr>
              </a:solidFill>
            </a:endParaRPr>
          </a:p>
        </p:txBody>
      </p:sp>
      <p:sp>
        <p:nvSpPr>
          <p:cNvPr id="23" name="Text Placeholder 3">
            <a:extLst>
              <a:ext uri="{FF2B5EF4-FFF2-40B4-BE49-F238E27FC236}">
                <a16:creationId xmlns:a16="http://schemas.microsoft.com/office/drawing/2014/main" id="{6293E0BD-0FE7-466A-9BF7-85907A107CBB}"/>
              </a:ext>
            </a:extLst>
          </p:cNvPr>
          <p:cNvSpPr txBox="1">
            <a:spLocks/>
          </p:cNvSpPr>
          <p:nvPr/>
        </p:nvSpPr>
        <p:spPr>
          <a:xfrm>
            <a:off x="3524960" y="2789384"/>
            <a:ext cx="4034196" cy="467095"/>
          </a:xfrm>
          <a:prstGeom prst="rect">
            <a:avLst/>
          </a:prstGeom>
          <a:solidFill>
            <a:schemeClr val="accent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buNone/>
            </a:pPr>
            <a:endParaRPr lang="de-DE" sz="300" dirty="0">
              <a:solidFill>
                <a:schemeClr val="accent2">
                  <a:lumMod val="40000"/>
                  <a:lumOff val="60000"/>
                </a:schemeClr>
              </a:solidFill>
            </a:endParaRPr>
          </a:p>
        </p:txBody>
      </p:sp>
      <p:cxnSp>
        <p:nvCxnSpPr>
          <p:cNvPr id="24" name="Connector: Elbow 23">
            <a:extLst>
              <a:ext uri="{FF2B5EF4-FFF2-40B4-BE49-F238E27FC236}">
                <a16:creationId xmlns:a16="http://schemas.microsoft.com/office/drawing/2014/main" id="{895FC367-9022-4FD0-8554-8F9F944AD834}"/>
              </a:ext>
            </a:extLst>
          </p:cNvPr>
          <p:cNvCxnSpPr>
            <a:cxnSpLocks/>
            <a:stCxn id="4" idx="3"/>
            <a:endCxn id="23" idx="1"/>
          </p:cNvCxnSpPr>
          <p:nvPr/>
        </p:nvCxnSpPr>
        <p:spPr>
          <a:xfrm>
            <a:off x="2674620" y="2413491"/>
            <a:ext cx="850340" cy="609441"/>
          </a:xfrm>
          <a:prstGeom prst="bentConnector3">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BAB146C-1EFB-447F-9D75-25AF7A32F543}"/>
              </a:ext>
            </a:extLst>
          </p:cNvPr>
          <p:cNvSpPr/>
          <p:nvPr/>
        </p:nvSpPr>
        <p:spPr>
          <a:xfrm>
            <a:off x="4771464" y="298537"/>
            <a:ext cx="587936" cy="75238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F9E6E1C8-A4A9-49E9-AD75-45F56BDD9863}"/>
              </a:ext>
            </a:extLst>
          </p:cNvPr>
          <p:cNvSpPr/>
          <p:nvPr/>
        </p:nvSpPr>
        <p:spPr>
          <a:xfrm>
            <a:off x="4844518" y="371442"/>
            <a:ext cx="334096" cy="222898"/>
          </a:xfrm>
          <a:prstGeom prst="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Box 2">
            <a:extLst>
              <a:ext uri="{FF2B5EF4-FFF2-40B4-BE49-F238E27FC236}">
                <a16:creationId xmlns:a16="http://schemas.microsoft.com/office/drawing/2014/main" id="{D6C9D7B4-D384-44A5-916D-C599C2528E62}"/>
              </a:ext>
            </a:extLst>
          </p:cNvPr>
          <p:cNvSpPr txBox="1"/>
          <p:nvPr/>
        </p:nvSpPr>
        <p:spPr>
          <a:xfrm>
            <a:off x="4944559" y="343094"/>
            <a:ext cx="158750" cy="276999"/>
          </a:xfrm>
          <a:prstGeom prst="rect">
            <a:avLst/>
          </a:prstGeom>
          <a:noFill/>
        </p:spPr>
        <p:txBody>
          <a:bodyPr wrap="square" rtlCol="0">
            <a:spAutoFit/>
          </a:bodyPr>
          <a:lstStyle/>
          <a:p>
            <a:pPr algn="ctr"/>
            <a:r>
              <a:rPr lang="de-DE" sz="1200" dirty="0">
                <a:solidFill>
                  <a:schemeClr val="tx2">
                    <a:lumMod val="50000"/>
                  </a:schemeClr>
                </a:solidFill>
              </a:rPr>
              <a:t>3</a:t>
            </a:r>
            <a:endParaRPr lang="de-DE" sz="1800" dirty="0">
              <a:solidFill>
                <a:schemeClr val="tx2">
                  <a:lumMod val="50000"/>
                </a:schemeClr>
              </a:solidFill>
            </a:endParaRPr>
          </a:p>
        </p:txBody>
      </p:sp>
      <p:cxnSp>
        <p:nvCxnSpPr>
          <p:cNvPr id="19" name="Connector: Elbow 18">
            <a:extLst>
              <a:ext uri="{FF2B5EF4-FFF2-40B4-BE49-F238E27FC236}">
                <a16:creationId xmlns:a16="http://schemas.microsoft.com/office/drawing/2014/main" id="{3729E5C6-BB16-4158-A30C-66ED2236BCAE}"/>
              </a:ext>
            </a:extLst>
          </p:cNvPr>
          <p:cNvCxnSpPr>
            <a:cxnSpLocks/>
            <a:endCxn id="17" idx="3"/>
          </p:cNvCxnSpPr>
          <p:nvPr/>
        </p:nvCxnSpPr>
        <p:spPr>
          <a:xfrm rot="10800000">
            <a:off x="5178614" y="482891"/>
            <a:ext cx="726888" cy="95004"/>
          </a:xfrm>
          <a:prstGeom prst="bentConnector3">
            <a:avLst>
              <a:gd name="adj1" fmla="val 50000"/>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6E7077-3D5E-4BF6-A62A-93C61AFF0031}"/>
              </a:ext>
            </a:extLst>
          </p:cNvPr>
          <p:cNvSpPr/>
          <p:nvPr/>
        </p:nvSpPr>
        <p:spPr>
          <a:xfrm>
            <a:off x="5897884" y="417892"/>
            <a:ext cx="410100" cy="320005"/>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2" name="Rectangle 21">
            <a:extLst>
              <a:ext uri="{FF2B5EF4-FFF2-40B4-BE49-F238E27FC236}">
                <a16:creationId xmlns:a16="http://schemas.microsoft.com/office/drawing/2014/main" id="{BFA79F51-B81D-4C4A-AA17-414D45A8EB64}"/>
              </a:ext>
            </a:extLst>
          </p:cNvPr>
          <p:cNvSpPr/>
          <p:nvPr/>
        </p:nvSpPr>
        <p:spPr>
          <a:xfrm>
            <a:off x="5978553" y="494034"/>
            <a:ext cx="248175" cy="17771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endParaRPr>
          </a:p>
        </p:txBody>
      </p:sp>
      <p:sp>
        <p:nvSpPr>
          <p:cNvPr id="25" name="TextBox 24">
            <a:extLst>
              <a:ext uri="{FF2B5EF4-FFF2-40B4-BE49-F238E27FC236}">
                <a16:creationId xmlns:a16="http://schemas.microsoft.com/office/drawing/2014/main" id="{3C0A8554-67C5-4C16-9E71-009AB3E77092}"/>
              </a:ext>
            </a:extLst>
          </p:cNvPr>
          <p:cNvSpPr txBox="1"/>
          <p:nvPr/>
        </p:nvSpPr>
        <p:spPr>
          <a:xfrm>
            <a:off x="6023265" y="452085"/>
            <a:ext cx="158750" cy="261610"/>
          </a:xfrm>
          <a:prstGeom prst="rect">
            <a:avLst/>
          </a:prstGeom>
          <a:noFill/>
        </p:spPr>
        <p:txBody>
          <a:bodyPr wrap="square" rtlCol="0">
            <a:spAutoFit/>
          </a:bodyPr>
          <a:lstStyle/>
          <a:p>
            <a:pPr algn="ctr"/>
            <a:r>
              <a:rPr lang="de-DE" sz="1050" dirty="0">
                <a:solidFill>
                  <a:schemeClr val="tx1">
                    <a:lumMod val="75000"/>
                    <a:lumOff val="25000"/>
                  </a:schemeClr>
                </a:solidFill>
              </a:rPr>
              <a:t>3</a:t>
            </a:r>
            <a:endParaRPr lang="de-DE" dirty="0">
              <a:solidFill>
                <a:schemeClr val="tx1">
                  <a:lumMod val="75000"/>
                  <a:lumOff val="25000"/>
                </a:schemeClr>
              </a:solidFill>
            </a:endParaRPr>
          </a:p>
        </p:txBody>
      </p:sp>
      <p:sp>
        <p:nvSpPr>
          <p:cNvPr id="18" name="Oval 17">
            <a:extLst>
              <a:ext uri="{FF2B5EF4-FFF2-40B4-BE49-F238E27FC236}">
                <a16:creationId xmlns:a16="http://schemas.microsoft.com/office/drawing/2014/main" id="{F8FBF78D-C251-46E9-B79C-DE901EFCFB31}"/>
              </a:ext>
            </a:extLst>
          </p:cNvPr>
          <p:cNvSpPr/>
          <p:nvPr/>
        </p:nvSpPr>
        <p:spPr>
          <a:xfrm>
            <a:off x="6259365" y="471000"/>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44F1E644-7173-440A-870D-193F0D4B5A80}"/>
              </a:ext>
            </a:extLst>
          </p:cNvPr>
          <p:cNvSpPr/>
          <p:nvPr/>
        </p:nvSpPr>
        <p:spPr>
          <a:xfrm>
            <a:off x="6259365" y="595603"/>
            <a:ext cx="118366" cy="7149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2260060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br>
              <a:rPr lang="en" dirty="0"/>
            </a:br>
            <a:r>
              <a:rPr lang="de-DE" b="1" dirty="0"/>
              <a:t>Was ist Refactoring?</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de-DE" dirty="0"/>
              <a:t>Unterschied zwischen Refactoring und anderen Aktivitäten</a:t>
            </a:r>
            <a:endParaRPr dirty="0"/>
          </a:p>
        </p:txBody>
      </p:sp>
    </p:spTree>
    <p:extLst>
      <p:ext uri="{BB962C8B-B14F-4D97-AF65-F5344CB8AC3E}">
        <p14:creationId xmlns:p14="http://schemas.microsoft.com/office/powerpoint/2010/main" val="1272315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10.</a:t>
            </a:r>
            <a:br>
              <a:rPr lang="en" dirty="0"/>
            </a:br>
            <a:r>
              <a:rPr lang="de-DE" b="1" dirty="0"/>
              <a:t>Katalog von  </a:t>
            </a:r>
            <a:br>
              <a:rPr lang="de-DE" b="1" dirty="0"/>
            </a:br>
            <a:r>
              <a:rPr lang="de-DE" b="1" dirty="0" err="1"/>
              <a:t>Organize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24414997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Organize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SPLIT VARIABLE</a:t>
            </a:r>
          </a:p>
          <a:p>
            <a:r>
              <a:rPr lang="de-DE" sz="1600" dirty="0"/>
              <a:t>RENAME FIELD</a:t>
            </a:r>
          </a:p>
          <a:p>
            <a:r>
              <a:rPr lang="de-DE" sz="1600" dirty="0"/>
              <a:t>CHANGE REFERENCE TO VALUE</a:t>
            </a:r>
          </a:p>
          <a:p>
            <a:r>
              <a:rPr lang="de-DE" sz="1600" dirty="0"/>
              <a:t>CHANGE VALUE TO REFERENCE</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7507888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11.</a:t>
            </a:r>
            <a:br>
              <a:rPr lang="en" dirty="0"/>
            </a:br>
            <a:r>
              <a:rPr lang="de-DE" b="1" dirty="0"/>
              <a:t>Katalog von  </a:t>
            </a:r>
            <a:br>
              <a:rPr lang="de-DE" b="1" dirty="0"/>
            </a:br>
            <a:r>
              <a:rPr lang="de-DE" b="1" dirty="0" err="1"/>
              <a:t>Conditional</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17629339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Conditional</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CONSOLIDATE CONDITIONAL EXPRESSION</a:t>
            </a:r>
          </a:p>
          <a:p>
            <a:r>
              <a:rPr lang="en-US" sz="1600" dirty="0"/>
              <a:t>REPLACE NESTED CONDITIONAL WITH GUARD CLAUSES</a:t>
            </a:r>
          </a:p>
          <a:p>
            <a:r>
              <a:rPr lang="de-DE" sz="1600" dirty="0"/>
              <a:t>REPLACE CONDITIONAL WITH POLYMORPHISM</a:t>
            </a:r>
          </a:p>
          <a:p>
            <a:r>
              <a:rPr lang="de-DE" sz="1600" dirty="0"/>
              <a:t>INTRODUCE ASSERTION</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35191772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12.</a:t>
            </a:r>
            <a:br>
              <a:rPr lang="en" dirty="0"/>
            </a:br>
            <a:r>
              <a:rPr lang="de-DE" b="1" dirty="0"/>
              <a:t>Katalog von  </a:t>
            </a:r>
            <a:br>
              <a:rPr lang="de-DE" b="1" dirty="0"/>
            </a:br>
            <a:r>
              <a:rPr lang="de-DE" b="1" dirty="0"/>
              <a:t>API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419201701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a:t>API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PARAMETERIZE FUNCTION</a:t>
            </a:r>
          </a:p>
          <a:p>
            <a:r>
              <a:rPr lang="de-DE" sz="1600" dirty="0"/>
              <a:t>REMOVE FLAG ARGUMENT</a:t>
            </a:r>
          </a:p>
          <a:p>
            <a:r>
              <a:rPr lang="de-DE" sz="1600" dirty="0"/>
              <a:t>PRESERVE WHOLE OBJECT</a:t>
            </a:r>
          </a:p>
          <a:p>
            <a:r>
              <a:rPr lang="de-DE" sz="1600" dirty="0"/>
              <a:t>REPLACE PARAMETER WITH QUERY</a:t>
            </a:r>
          </a:p>
          <a:p>
            <a:r>
              <a:rPr lang="de-DE" sz="1600" dirty="0"/>
              <a:t>REPLACE QUERY WITH PARAMETER</a:t>
            </a:r>
          </a:p>
          <a:p>
            <a:r>
              <a:rPr lang="de-DE" sz="1600" dirty="0"/>
              <a:t>REMOVE SETTING METHOD</a:t>
            </a:r>
          </a:p>
          <a:p>
            <a:r>
              <a:rPr lang="en-US" sz="1600" dirty="0"/>
              <a:t>REPLACE CONSTRUCTOR WITH FACTORY FUNCTION</a:t>
            </a:r>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1950346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798" y="2878750"/>
            <a:ext cx="6010155" cy="1159800"/>
          </a:xfrm>
          <a:prstGeom prst="rect">
            <a:avLst/>
          </a:prstGeom>
        </p:spPr>
        <p:txBody>
          <a:bodyPr spcFirstLastPara="1" wrap="square" lIns="91425" tIns="91425" rIns="91425" bIns="91425" anchor="b" anchorCtr="0">
            <a:noAutofit/>
          </a:bodyPr>
          <a:lstStyle/>
          <a:p>
            <a:pPr lvl="0"/>
            <a:r>
              <a:rPr lang="en" dirty="0"/>
              <a:t>13.</a:t>
            </a:r>
            <a:br>
              <a:rPr lang="en" dirty="0"/>
            </a:br>
            <a:r>
              <a:rPr lang="de-DE" b="1" dirty="0"/>
              <a:t>Katalog von  </a:t>
            </a:r>
            <a:br>
              <a:rPr lang="de-DE" b="1" dirty="0"/>
            </a:br>
            <a:r>
              <a:rPr lang="de-DE" b="1" dirty="0" err="1"/>
              <a:t>Inheritance</a:t>
            </a:r>
            <a:r>
              <a:rPr lang="de-DE" b="1" dirty="0"/>
              <a:t> </a:t>
            </a:r>
            <a:r>
              <a:rPr lang="de-DE" b="1" dirty="0" err="1"/>
              <a:t>Refactorings</a:t>
            </a:r>
            <a:endParaRPr dirty="0"/>
          </a:p>
        </p:txBody>
      </p:sp>
      <p:sp>
        <p:nvSpPr>
          <p:cNvPr id="3859" name="Google Shape;3859;p16"/>
          <p:cNvSpPr txBox="1">
            <a:spLocks noGrp="1"/>
          </p:cNvSpPr>
          <p:nvPr>
            <p:ph type="subTitle" idx="1"/>
          </p:nvPr>
        </p:nvSpPr>
        <p:spPr>
          <a:xfrm>
            <a:off x="685800" y="3983055"/>
            <a:ext cx="5526464" cy="784800"/>
          </a:xfrm>
          <a:prstGeom prst="rect">
            <a:avLst/>
          </a:prstGeom>
        </p:spPr>
        <p:txBody>
          <a:bodyPr spcFirstLastPara="1" wrap="square" lIns="91425" tIns="91425" rIns="91425" bIns="91425" anchor="t" anchorCtr="0">
            <a:noAutofit/>
          </a:bodyPr>
          <a:lstStyle/>
          <a:p>
            <a:pPr marL="0" lvl="0" indent="0"/>
            <a:r>
              <a:rPr lang="de-DE" b="1" dirty="0"/>
              <a:t>gemäß Martin Fowler</a:t>
            </a:r>
            <a:endParaRPr dirty="0"/>
          </a:p>
        </p:txBody>
      </p:sp>
    </p:spTree>
    <p:extLst>
      <p:ext uri="{BB962C8B-B14F-4D97-AF65-F5344CB8AC3E}">
        <p14:creationId xmlns:p14="http://schemas.microsoft.com/office/powerpoint/2010/main" val="297842817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98807" y="126633"/>
            <a:ext cx="6761100" cy="857400"/>
          </a:xfrm>
          <a:prstGeom prst="rect">
            <a:avLst/>
          </a:prstGeom>
        </p:spPr>
        <p:txBody>
          <a:bodyPr spcFirstLastPara="1" wrap="square" lIns="91425" tIns="91425" rIns="91425" bIns="91425" anchor="b" anchorCtr="0">
            <a:noAutofit/>
          </a:bodyPr>
          <a:lstStyle/>
          <a:p>
            <a:pPr lvl="0"/>
            <a:r>
              <a:rPr lang="de-DE" b="1" dirty="0" err="1"/>
              <a:t>Inheritance</a:t>
            </a:r>
            <a:r>
              <a:rPr lang="de-DE" b="1" dirty="0"/>
              <a:t> Katalog Übersicht</a:t>
            </a:r>
            <a:endParaRPr dirty="0"/>
          </a:p>
        </p:txBody>
      </p:sp>
      <p:sp>
        <p:nvSpPr>
          <p:cNvPr id="3871" name="Google Shape;3871;p18"/>
          <p:cNvSpPr txBox="1">
            <a:spLocks noGrp="1"/>
          </p:cNvSpPr>
          <p:nvPr>
            <p:ph type="body" idx="1"/>
          </p:nvPr>
        </p:nvSpPr>
        <p:spPr>
          <a:xfrm>
            <a:off x="365881" y="932270"/>
            <a:ext cx="6761100" cy="3842405"/>
          </a:xfrm>
          <a:prstGeom prst="rect">
            <a:avLst/>
          </a:prstGeom>
        </p:spPr>
        <p:txBody>
          <a:bodyPr spcFirstLastPara="1" wrap="square" lIns="91425" tIns="91425" rIns="91425" bIns="91425" anchor="t" anchorCtr="0">
            <a:noAutofit/>
          </a:bodyPr>
          <a:lstStyle/>
          <a:p>
            <a:r>
              <a:rPr lang="de-DE" sz="1600" dirty="0"/>
              <a:t>PULL UP METHOD</a:t>
            </a:r>
          </a:p>
          <a:p>
            <a:r>
              <a:rPr lang="de-DE" sz="1600" dirty="0"/>
              <a:t>PULL UP FIELD</a:t>
            </a:r>
          </a:p>
          <a:p>
            <a:r>
              <a:rPr lang="de-DE" sz="1600" dirty="0"/>
              <a:t>PUSH DOWN METHOD</a:t>
            </a:r>
          </a:p>
          <a:p>
            <a:r>
              <a:rPr lang="de-DE" sz="1600" dirty="0"/>
              <a:t>PUSH DOWN FIELD</a:t>
            </a:r>
          </a:p>
          <a:p>
            <a:r>
              <a:rPr lang="en-US" sz="1600" dirty="0"/>
              <a:t>REPLACE TYPE CODE WITH SUBCLASSES</a:t>
            </a:r>
          </a:p>
          <a:p>
            <a:r>
              <a:rPr lang="de-DE" sz="1600" dirty="0"/>
              <a:t>REMOVE SUBCLASS</a:t>
            </a:r>
          </a:p>
          <a:p>
            <a:r>
              <a:rPr lang="de-DE" sz="1600" dirty="0"/>
              <a:t>EXTRACT SUPERCLASS</a:t>
            </a:r>
          </a:p>
          <a:p>
            <a:r>
              <a:rPr lang="de-DE" sz="1600" dirty="0"/>
              <a:t>COLLAPSE HIERARCHY</a:t>
            </a:r>
          </a:p>
          <a:p>
            <a:endParaRPr lang="de-DE" sz="16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1109549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7200" dirty="0">
                <a:solidFill>
                  <a:srgbClr val="D3EBD5"/>
                </a:solidFill>
              </a:rPr>
              <a:t>Beispiel</a:t>
            </a:r>
            <a:endParaRPr sz="7200" dirty="0">
              <a:solidFill>
                <a:srgbClr val="D3EBD5"/>
              </a:solidFill>
            </a:endParaRPr>
          </a:p>
        </p:txBody>
      </p:sp>
      <p:sp>
        <p:nvSpPr>
          <p:cNvPr id="3878" name="Google Shape;3878;p19"/>
          <p:cNvSpPr txBox="1">
            <a:spLocks noGrp="1"/>
          </p:cNvSpPr>
          <p:nvPr>
            <p:ph type="subTitle" idx="4294967295"/>
          </p:nvPr>
        </p:nvSpPr>
        <p:spPr>
          <a:xfrm>
            <a:off x="685800" y="3784930"/>
            <a:ext cx="5495100" cy="784800"/>
          </a:xfrm>
          <a:prstGeom prst="rect">
            <a:avLst/>
          </a:prstGeom>
        </p:spPr>
        <p:txBody>
          <a:bodyPr spcFirstLastPara="1" wrap="square" lIns="91425" tIns="91425" rIns="91425" bIns="91425" anchor="t" anchorCtr="0">
            <a:noAutofit/>
          </a:bodyPr>
          <a:lstStyle/>
          <a:p>
            <a:pPr marL="0" lvl="0" indent="0">
              <a:buNone/>
            </a:pPr>
            <a:r>
              <a:rPr lang="de-DE" dirty="0">
                <a:solidFill>
                  <a:srgbClr val="80BFB7"/>
                </a:solidFill>
              </a:rPr>
              <a:t>CODE ZUM TESTEN</a:t>
            </a:r>
            <a:endParaRPr dirty="0">
              <a:solidFill>
                <a:srgbClr val="80BFB7"/>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14470339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6000" dirty="0">
                <a:solidFill>
                  <a:srgbClr val="80BFB7"/>
                </a:solidFill>
              </a:rPr>
              <a:t>DANKE</a:t>
            </a:r>
            <a:r>
              <a:rPr lang="en" sz="6000" dirty="0">
                <a:solidFill>
                  <a:srgbClr val="80BFB7"/>
                </a:solidFill>
              </a:rPr>
              <a:t>!</a:t>
            </a:r>
            <a:endParaRPr sz="6000" dirty="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de-DE" sz="3600" dirty="0">
                <a:solidFill>
                  <a:srgbClr val="D3EBD5"/>
                </a:solidFill>
              </a:rPr>
              <a:t>Noch Fragen</a:t>
            </a:r>
            <a:r>
              <a:rPr lang="en" sz="3600" dirty="0">
                <a:solidFill>
                  <a:srgbClr val="D3EBD5"/>
                </a:solidFill>
              </a:rPr>
              <a:t>?</a:t>
            </a:r>
            <a:endParaRPr sz="3600" dirty="0">
              <a:solidFill>
                <a:srgbClr val="D3EBD5"/>
              </a:solidFill>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89</a:t>
            </a:fld>
            <a:endParaRP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3484407" cy="3692400"/>
          </a:xfrm>
          <a:prstGeom prst="rect">
            <a:avLst/>
          </a:prstGeom>
        </p:spPr>
        <p:txBody>
          <a:bodyPr spcFirstLastPara="1" wrap="square" lIns="91425" tIns="91425" rIns="91425" bIns="91425" anchor="t" anchorCtr="0">
            <a:noAutofit/>
          </a:bodyPr>
          <a:lstStyle/>
          <a:p>
            <a:pPr marL="0" lvl="0" indent="0">
              <a:buNone/>
            </a:pPr>
            <a:r>
              <a:rPr lang="de-DE" dirty="0"/>
              <a:t>Jeder Narr kann Code schreiben, den ein Computer versteht. Gute Programmierer schreiben Code, den Menschen verstehen können.</a:t>
            </a:r>
            <a:endParaRPr lang="en-US"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5035729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4040</Words>
  <Application>Microsoft Office PowerPoint</Application>
  <PresentationFormat>On-screen Show (16:9)</PresentationFormat>
  <Paragraphs>619</Paragraphs>
  <Slides>89</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Dosis ExtraLight</vt:lpstr>
      <vt:lpstr>Titillium Web Light</vt:lpstr>
      <vt:lpstr>Arial</vt:lpstr>
      <vt:lpstr>Dosis</vt:lpstr>
      <vt:lpstr>Calibri</vt:lpstr>
      <vt:lpstr>Titillium Web</vt:lpstr>
      <vt:lpstr>Mowbray template</vt:lpstr>
      <vt:lpstr>Grundprinzipien und Konzepte von Refactoring</vt:lpstr>
      <vt:lpstr>HALLO!</vt:lpstr>
      <vt:lpstr>Eisbrecher</vt:lpstr>
      <vt:lpstr>1. Einleitung</vt:lpstr>
      <vt:lpstr>Gliederung</vt:lpstr>
      <vt:lpstr>ROADMAP</vt:lpstr>
      <vt:lpstr>Schulungs Zeitplan</vt:lpstr>
      <vt:lpstr>2. Was ist Refactoring?</vt:lpstr>
      <vt:lpstr>PowerPoint Presentation</vt:lpstr>
      <vt:lpstr>REFACTORING DEFINIEREN</vt:lpstr>
      <vt:lpstr>PowerPoint Presentation</vt:lpstr>
      <vt:lpstr>ZWEI HÜTE</vt:lpstr>
      <vt:lpstr>PowerPoint Presentation</vt:lpstr>
      <vt:lpstr>3. Warum ist Refactoring notwendig?</vt:lpstr>
      <vt:lpstr>Refactoring verbessert das Design von Software</vt:lpstr>
      <vt:lpstr>PowerPoint Presentation</vt:lpstr>
      <vt:lpstr>Refactoring macht Software leichter verständlich</vt:lpstr>
      <vt:lpstr>Refactoring hilft mir bei der Fehlersuche</vt:lpstr>
      <vt:lpstr>Refactoring hilft mir, schneller zu programmieren</vt:lpstr>
      <vt:lpstr>Design-Ausdauer-Hypothese</vt:lpstr>
      <vt:lpstr>4. Wann ist Refactoring notwendig?</vt:lpstr>
      <vt:lpstr>Vorbereitendes Refactoring</vt:lpstr>
      <vt:lpstr>Umfassendes Refactoring</vt:lpstr>
      <vt:lpstr>Litter-Pickup Refactoring</vt:lpstr>
      <vt:lpstr>Geplantes und opportunistisches Refactoring</vt:lpstr>
      <vt:lpstr>PowerPoint Presentation</vt:lpstr>
      <vt:lpstr>Langfristiges Refactoring</vt:lpstr>
      <vt:lpstr>Refactoring im Rahmen eines Code-Review</vt:lpstr>
      <vt:lpstr>Was sage ich meinem Vorgesetzten?</vt:lpstr>
      <vt:lpstr>Wann sollte ich nicht refaktorisieren?</vt:lpstr>
      <vt:lpstr>Verlangsamung neuer Funktionen</vt:lpstr>
      <vt:lpstr>PowerPoint Presentation</vt:lpstr>
      <vt:lpstr>Code Eigentum</vt:lpstr>
      <vt:lpstr>Branches</vt:lpstr>
      <vt:lpstr>Testing</vt:lpstr>
      <vt:lpstr>PowerPoint Presentation</vt:lpstr>
      <vt:lpstr>Legacy Code</vt:lpstr>
      <vt:lpstr>5. Schlechte Gerüche im Code</vt:lpstr>
      <vt:lpstr>“Wenn es stinkt, muss man wechseln.” — Oma Birkmann</vt:lpstr>
      <vt:lpstr>Wonach riecht es hier?</vt:lpstr>
      <vt:lpstr>MYSTERIÖSER NAME</vt:lpstr>
      <vt:lpstr>DUPLIZIERTER CODE</vt:lpstr>
      <vt:lpstr>LANGE FUNKTIONEN</vt:lpstr>
      <vt:lpstr>LANGE PARAMETERLISTE</vt:lpstr>
      <vt:lpstr>GLOBALE DATEN</vt:lpstr>
      <vt:lpstr>FEATURE NEID</vt:lpstr>
      <vt:lpstr>GROSSE KLASSEN</vt:lpstr>
      <vt:lpstr>KOMMENTARE</vt:lpstr>
      <vt:lpstr>6. Test Aufbau</vt:lpstr>
      <vt:lpstr>PowerPoint Presentation</vt:lpstr>
      <vt:lpstr>Testing und Refactoring</vt:lpstr>
      <vt:lpstr>PowerPoint Presentation</vt:lpstr>
      <vt:lpstr>7. Katalog von nützlichen Refactorings</vt:lpstr>
      <vt:lpstr>Martin Fowler</vt:lpstr>
      <vt:lpstr>Katalog Übersicht</vt:lpstr>
      <vt:lpstr>EXTRACT FUNCTION</vt:lpstr>
      <vt:lpstr>INLINE FUNCTION</vt:lpstr>
      <vt:lpstr>EXTRACT VARIABLE</vt:lpstr>
      <vt:lpstr>INLINE VARIABLE</vt:lpstr>
      <vt:lpstr>RENAME VARIABLE</vt:lpstr>
      <vt:lpstr>INTRODUCE PARAMETER OBJECT</vt:lpstr>
      <vt:lpstr>COMBINE FUNCTIONS INTO CLASS</vt:lpstr>
      <vt:lpstr>8. Katalog von   Encapsulate Refactorings</vt:lpstr>
      <vt:lpstr>Encapsulate Katalog Übersicht</vt:lpstr>
      <vt:lpstr>REPLACE PRIMITIVE WITH OBJECT</vt:lpstr>
      <vt:lpstr>REPLACE TEMP WITH QUERY</vt:lpstr>
      <vt:lpstr>EXTRACT CLASS</vt:lpstr>
      <vt:lpstr>INLINE CLASS</vt:lpstr>
      <vt:lpstr>HIDE DELEGATE</vt:lpstr>
      <vt:lpstr>REMOVE MIDDLE MAN</vt:lpstr>
      <vt:lpstr>SUBSTITUTE ALGORITHM</vt:lpstr>
      <vt:lpstr>9. Katalog von   Move Refactorings</vt:lpstr>
      <vt:lpstr>Move Katalog Übersicht</vt:lpstr>
      <vt:lpstr>MOVE FUNCTION</vt:lpstr>
      <vt:lpstr>MOVE FIELD</vt:lpstr>
      <vt:lpstr>MOVE STATEMENTS INTO FUNCTION</vt:lpstr>
      <vt:lpstr>SLIDE STATEMENTS</vt:lpstr>
      <vt:lpstr>SPLIT LOOP</vt:lpstr>
      <vt:lpstr>REMOVE DEAD CODE</vt:lpstr>
      <vt:lpstr>10. Katalog von   Organize Refactorings</vt:lpstr>
      <vt:lpstr>Organize Katalog Übersicht</vt:lpstr>
      <vt:lpstr>11. Katalog von   Conditional Refactorings</vt:lpstr>
      <vt:lpstr>Conditional Katalog Übersicht</vt:lpstr>
      <vt:lpstr>12. Katalog von   API Refactorings</vt:lpstr>
      <vt:lpstr>API Katalog Übersicht</vt:lpstr>
      <vt:lpstr>13. Katalog von   Inheritance Refactorings</vt:lpstr>
      <vt:lpstr>Inheritance Katalog Übersicht</vt:lpstr>
      <vt:lpstr>Beispiel</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Birkmann Jan Urs</dc:creator>
  <cp:lastModifiedBy>Birkmann Jan Urs</cp:lastModifiedBy>
  <cp:revision>58</cp:revision>
  <dcterms:modified xsi:type="dcterms:W3CDTF">2024-02-21T12:41:22Z</dcterms:modified>
</cp:coreProperties>
</file>